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75"/>
  </p:notesMasterIdLst>
  <p:sldIdLst>
    <p:sldId id="256" r:id="rId3"/>
    <p:sldId id="258" r:id="rId4"/>
    <p:sldId id="287" r:id="rId5"/>
    <p:sldId id="257" r:id="rId6"/>
    <p:sldId id="259" r:id="rId7"/>
    <p:sldId id="260" r:id="rId8"/>
    <p:sldId id="261" r:id="rId9"/>
    <p:sldId id="289" r:id="rId10"/>
    <p:sldId id="290" r:id="rId11"/>
    <p:sldId id="291" r:id="rId12"/>
    <p:sldId id="262" r:id="rId13"/>
    <p:sldId id="263" r:id="rId14"/>
    <p:sldId id="264" r:id="rId15"/>
    <p:sldId id="265" r:id="rId16"/>
    <p:sldId id="266" r:id="rId17"/>
    <p:sldId id="267" r:id="rId18"/>
    <p:sldId id="268" r:id="rId19"/>
    <p:sldId id="270" r:id="rId20"/>
    <p:sldId id="269" r:id="rId21"/>
    <p:sldId id="271" r:id="rId22"/>
    <p:sldId id="272" r:id="rId23"/>
    <p:sldId id="273" r:id="rId24"/>
    <p:sldId id="274" r:id="rId25"/>
    <p:sldId id="275" r:id="rId26"/>
    <p:sldId id="276" r:id="rId27"/>
    <p:sldId id="295" r:id="rId28"/>
    <p:sldId id="296" r:id="rId29"/>
    <p:sldId id="277" r:id="rId30"/>
    <p:sldId id="288" r:id="rId31"/>
    <p:sldId id="280" r:id="rId32"/>
    <p:sldId id="278" r:id="rId33"/>
    <p:sldId id="279" r:id="rId34"/>
    <p:sldId id="281" r:id="rId35"/>
    <p:sldId id="282" r:id="rId36"/>
    <p:sldId id="292" r:id="rId37"/>
    <p:sldId id="293" r:id="rId38"/>
    <p:sldId id="294" r:id="rId39"/>
    <p:sldId id="284" r:id="rId40"/>
    <p:sldId id="285" r:id="rId41"/>
    <p:sldId id="286" r:id="rId42"/>
    <p:sldId id="297" r:id="rId43"/>
    <p:sldId id="283"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 id="574" r:id="rId321"/>
    <p:sldId id="575" r:id="rId322"/>
    <p:sldId id="576" r:id="rId323"/>
    <p:sldId id="577" r:id="rId324"/>
    <p:sldId id="578" r:id="rId325"/>
    <p:sldId id="579" r:id="rId326"/>
    <p:sldId id="580" r:id="rId327"/>
    <p:sldId id="581" r:id="rId328"/>
    <p:sldId id="582" r:id="rId329"/>
    <p:sldId id="583" r:id="rId330"/>
    <p:sldId id="584" r:id="rId331"/>
    <p:sldId id="585" r:id="rId332"/>
    <p:sldId id="586" r:id="rId333"/>
    <p:sldId id="587" r:id="rId334"/>
    <p:sldId id="588" r:id="rId335"/>
    <p:sldId id="589" r:id="rId336"/>
    <p:sldId id="590" r:id="rId337"/>
    <p:sldId id="591" r:id="rId338"/>
    <p:sldId id="592" r:id="rId339"/>
    <p:sldId id="593" r:id="rId340"/>
    <p:sldId id="594" r:id="rId341"/>
    <p:sldId id="595" r:id="rId342"/>
    <p:sldId id="596" r:id="rId343"/>
    <p:sldId id="597" r:id="rId344"/>
    <p:sldId id="598" r:id="rId345"/>
    <p:sldId id="599" r:id="rId346"/>
    <p:sldId id="600" r:id="rId347"/>
    <p:sldId id="601" r:id="rId348"/>
    <p:sldId id="602" r:id="rId349"/>
    <p:sldId id="603" r:id="rId350"/>
    <p:sldId id="604" r:id="rId351"/>
    <p:sldId id="605" r:id="rId352"/>
    <p:sldId id="606" r:id="rId353"/>
    <p:sldId id="607" r:id="rId354"/>
    <p:sldId id="608" r:id="rId355"/>
    <p:sldId id="609" r:id="rId356"/>
    <p:sldId id="610" r:id="rId357"/>
    <p:sldId id="611" r:id="rId358"/>
    <p:sldId id="612" r:id="rId359"/>
    <p:sldId id="613" r:id="rId360"/>
    <p:sldId id="614" r:id="rId361"/>
    <p:sldId id="615" r:id="rId362"/>
    <p:sldId id="616" r:id="rId363"/>
    <p:sldId id="617" r:id="rId364"/>
    <p:sldId id="618" r:id="rId365"/>
    <p:sldId id="619" r:id="rId366"/>
    <p:sldId id="620" r:id="rId367"/>
    <p:sldId id="621" r:id="rId368"/>
    <p:sldId id="622" r:id="rId369"/>
    <p:sldId id="623" r:id="rId370"/>
    <p:sldId id="624" r:id="rId371"/>
    <p:sldId id="625" r:id="rId372"/>
    <p:sldId id="626" r:id="rId373"/>
    <p:sldId id="627" r:id="rId374"/>
    <p:sldId id="628" r:id="rId375"/>
    <p:sldId id="629" r:id="rId376"/>
    <p:sldId id="630" r:id="rId377"/>
    <p:sldId id="631" r:id="rId378"/>
    <p:sldId id="632" r:id="rId379"/>
    <p:sldId id="633" r:id="rId380"/>
    <p:sldId id="634" r:id="rId381"/>
    <p:sldId id="635" r:id="rId382"/>
    <p:sldId id="636" r:id="rId383"/>
    <p:sldId id="637" r:id="rId384"/>
    <p:sldId id="638" r:id="rId385"/>
    <p:sldId id="639" r:id="rId386"/>
    <p:sldId id="640" r:id="rId387"/>
    <p:sldId id="641" r:id="rId388"/>
    <p:sldId id="642" r:id="rId389"/>
    <p:sldId id="643" r:id="rId390"/>
    <p:sldId id="644" r:id="rId391"/>
    <p:sldId id="645" r:id="rId392"/>
    <p:sldId id="646" r:id="rId393"/>
    <p:sldId id="647" r:id="rId394"/>
    <p:sldId id="648" r:id="rId395"/>
    <p:sldId id="649" r:id="rId396"/>
    <p:sldId id="650" r:id="rId397"/>
    <p:sldId id="651" r:id="rId398"/>
    <p:sldId id="652" r:id="rId399"/>
    <p:sldId id="653" r:id="rId400"/>
    <p:sldId id="654" r:id="rId401"/>
    <p:sldId id="655" r:id="rId402"/>
    <p:sldId id="656" r:id="rId403"/>
    <p:sldId id="657" r:id="rId404"/>
    <p:sldId id="658" r:id="rId405"/>
    <p:sldId id="659" r:id="rId406"/>
    <p:sldId id="660" r:id="rId407"/>
    <p:sldId id="661" r:id="rId408"/>
    <p:sldId id="662" r:id="rId409"/>
    <p:sldId id="663" r:id="rId410"/>
    <p:sldId id="664" r:id="rId411"/>
    <p:sldId id="665" r:id="rId412"/>
    <p:sldId id="666" r:id="rId413"/>
    <p:sldId id="667" r:id="rId414"/>
    <p:sldId id="668" r:id="rId415"/>
    <p:sldId id="669" r:id="rId416"/>
    <p:sldId id="670" r:id="rId417"/>
    <p:sldId id="671" r:id="rId418"/>
    <p:sldId id="672" r:id="rId419"/>
    <p:sldId id="673" r:id="rId420"/>
    <p:sldId id="674" r:id="rId421"/>
    <p:sldId id="675" r:id="rId422"/>
    <p:sldId id="676" r:id="rId423"/>
    <p:sldId id="677" r:id="rId424"/>
    <p:sldId id="678" r:id="rId425"/>
    <p:sldId id="679" r:id="rId426"/>
    <p:sldId id="680" r:id="rId427"/>
    <p:sldId id="681" r:id="rId428"/>
    <p:sldId id="682" r:id="rId429"/>
    <p:sldId id="683" r:id="rId430"/>
    <p:sldId id="684" r:id="rId431"/>
    <p:sldId id="685" r:id="rId432"/>
    <p:sldId id="686" r:id="rId433"/>
    <p:sldId id="687" r:id="rId434"/>
    <p:sldId id="688" r:id="rId435"/>
    <p:sldId id="689" r:id="rId436"/>
    <p:sldId id="690" r:id="rId437"/>
    <p:sldId id="691" r:id="rId438"/>
    <p:sldId id="692" r:id="rId439"/>
    <p:sldId id="693" r:id="rId440"/>
    <p:sldId id="694" r:id="rId441"/>
    <p:sldId id="695" r:id="rId442"/>
    <p:sldId id="696" r:id="rId443"/>
    <p:sldId id="697" r:id="rId444"/>
    <p:sldId id="698" r:id="rId445"/>
    <p:sldId id="699" r:id="rId446"/>
    <p:sldId id="700" r:id="rId447"/>
    <p:sldId id="701" r:id="rId448"/>
    <p:sldId id="702" r:id="rId449"/>
    <p:sldId id="703" r:id="rId450"/>
    <p:sldId id="704" r:id="rId451"/>
    <p:sldId id="705" r:id="rId452"/>
    <p:sldId id="706" r:id="rId453"/>
    <p:sldId id="707" r:id="rId454"/>
    <p:sldId id="708" r:id="rId455"/>
    <p:sldId id="709" r:id="rId456"/>
    <p:sldId id="710" r:id="rId457"/>
    <p:sldId id="711" r:id="rId458"/>
    <p:sldId id="712" r:id="rId459"/>
    <p:sldId id="713" r:id="rId460"/>
    <p:sldId id="714" r:id="rId461"/>
    <p:sldId id="715" r:id="rId462"/>
    <p:sldId id="716" r:id="rId463"/>
    <p:sldId id="717" r:id="rId464"/>
    <p:sldId id="718" r:id="rId465"/>
    <p:sldId id="719" r:id="rId466"/>
    <p:sldId id="720" r:id="rId467"/>
    <p:sldId id="721" r:id="rId468"/>
    <p:sldId id="722" r:id="rId469"/>
    <p:sldId id="723" r:id="rId470"/>
    <p:sldId id="724" r:id="rId471"/>
    <p:sldId id="725" r:id="rId472"/>
    <p:sldId id="726" r:id="rId473"/>
    <p:sldId id="727" r:id="rId474"/>
    <p:sldId id="728" r:id="rId475"/>
    <p:sldId id="729" r:id="rId476"/>
    <p:sldId id="730" r:id="rId477"/>
    <p:sldId id="731" r:id="rId478"/>
    <p:sldId id="732" r:id="rId479"/>
    <p:sldId id="733" r:id="rId480"/>
    <p:sldId id="734" r:id="rId481"/>
    <p:sldId id="735" r:id="rId482"/>
    <p:sldId id="736" r:id="rId483"/>
    <p:sldId id="737" r:id="rId484"/>
    <p:sldId id="738" r:id="rId485"/>
    <p:sldId id="739" r:id="rId486"/>
    <p:sldId id="740" r:id="rId487"/>
    <p:sldId id="741" r:id="rId488"/>
    <p:sldId id="742" r:id="rId489"/>
    <p:sldId id="743" r:id="rId490"/>
    <p:sldId id="744" r:id="rId491"/>
    <p:sldId id="745" r:id="rId492"/>
    <p:sldId id="746" r:id="rId493"/>
    <p:sldId id="747" r:id="rId494"/>
    <p:sldId id="748" r:id="rId495"/>
    <p:sldId id="749" r:id="rId496"/>
    <p:sldId id="750" r:id="rId497"/>
    <p:sldId id="751" r:id="rId498"/>
    <p:sldId id="752" r:id="rId499"/>
    <p:sldId id="753" r:id="rId500"/>
    <p:sldId id="754" r:id="rId501"/>
    <p:sldId id="755" r:id="rId502"/>
    <p:sldId id="756" r:id="rId503"/>
    <p:sldId id="757" r:id="rId504"/>
    <p:sldId id="758" r:id="rId505"/>
    <p:sldId id="759" r:id="rId506"/>
    <p:sldId id="760" r:id="rId507"/>
    <p:sldId id="761" r:id="rId508"/>
    <p:sldId id="762" r:id="rId509"/>
    <p:sldId id="763" r:id="rId510"/>
    <p:sldId id="764" r:id="rId511"/>
    <p:sldId id="765" r:id="rId512"/>
    <p:sldId id="766" r:id="rId513"/>
    <p:sldId id="767" r:id="rId514"/>
    <p:sldId id="768" r:id="rId515"/>
    <p:sldId id="769" r:id="rId516"/>
    <p:sldId id="770" r:id="rId517"/>
    <p:sldId id="771" r:id="rId518"/>
    <p:sldId id="772" r:id="rId519"/>
    <p:sldId id="773" r:id="rId520"/>
    <p:sldId id="774" r:id="rId521"/>
    <p:sldId id="775" r:id="rId522"/>
    <p:sldId id="776" r:id="rId523"/>
    <p:sldId id="777" r:id="rId524"/>
    <p:sldId id="778" r:id="rId525"/>
    <p:sldId id="779" r:id="rId526"/>
    <p:sldId id="780" r:id="rId527"/>
    <p:sldId id="781" r:id="rId528"/>
    <p:sldId id="782" r:id="rId529"/>
    <p:sldId id="783" r:id="rId530"/>
    <p:sldId id="784" r:id="rId531"/>
    <p:sldId id="785" r:id="rId532"/>
    <p:sldId id="786" r:id="rId533"/>
    <p:sldId id="787" r:id="rId534"/>
    <p:sldId id="788" r:id="rId535"/>
    <p:sldId id="789" r:id="rId536"/>
    <p:sldId id="790" r:id="rId537"/>
    <p:sldId id="791" r:id="rId538"/>
    <p:sldId id="792" r:id="rId539"/>
    <p:sldId id="793" r:id="rId540"/>
    <p:sldId id="794" r:id="rId541"/>
    <p:sldId id="795" r:id="rId542"/>
    <p:sldId id="796" r:id="rId543"/>
    <p:sldId id="797" r:id="rId544"/>
    <p:sldId id="798" r:id="rId545"/>
    <p:sldId id="799" r:id="rId546"/>
    <p:sldId id="800" r:id="rId547"/>
    <p:sldId id="801" r:id="rId548"/>
    <p:sldId id="802" r:id="rId549"/>
    <p:sldId id="803" r:id="rId550"/>
    <p:sldId id="804" r:id="rId551"/>
    <p:sldId id="805" r:id="rId552"/>
    <p:sldId id="806" r:id="rId553"/>
    <p:sldId id="807" r:id="rId554"/>
    <p:sldId id="808" r:id="rId555"/>
    <p:sldId id="809" r:id="rId556"/>
    <p:sldId id="810" r:id="rId557"/>
    <p:sldId id="811" r:id="rId558"/>
    <p:sldId id="812" r:id="rId559"/>
    <p:sldId id="813" r:id="rId560"/>
    <p:sldId id="814" r:id="rId561"/>
    <p:sldId id="815" r:id="rId562"/>
    <p:sldId id="816" r:id="rId563"/>
    <p:sldId id="817" r:id="rId564"/>
    <p:sldId id="818" r:id="rId565"/>
    <p:sldId id="819" r:id="rId566"/>
    <p:sldId id="820" r:id="rId567"/>
    <p:sldId id="821" r:id="rId568"/>
    <p:sldId id="822" r:id="rId569"/>
    <p:sldId id="823" r:id="rId570"/>
    <p:sldId id="824" r:id="rId571"/>
    <p:sldId id="825" r:id="rId572"/>
    <p:sldId id="826" r:id="rId573"/>
    <p:sldId id="827" r:id="rId5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75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slide" Target="slides/slide364.xml"/><Relationship Id="rId531" Type="http://schemas.openxmlformats.org/officeDocument/2006/relationships/slide" Target="slides/slide529.xml"/><Relationship Id="rId573" Type="http://schemas.openxmlformats.org/officeDocument/2006/relationships/slide" Target="slides/slide571.xml"/><Relationship Id="rId170" Type="http://schemas.openxmlformats.org/officeDocument/2006/relationships/slide" Target="slides/slide168.xml"/><Relationship Id="rId226" Type="http://schemas.openxmlformats.org/officeDocument/2006/relationships/slide" Target="slides/slide224.xml"/><Relationship Id="rId433" Type="http://schemas.openxmlformats.org/officeDocument/2006/relationships/slide" Target="slides/slide431.xml"/><Relationship Id="rId268" Type="http://schemas.openxmlformats.org/officeDocument/2006/relationships/slide" Target="slides/slide266.xml"/><Relationship Id="rId475" Type="http://schemas.openxmlformats.org/officeDocument/2006/relationships/slide" Target="slides/slide473.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slide" Target="slides/slide375.xml"/><Relationship Id="rId500" Type="http://schemas.openxmlformats.org/officeDocument/2006/relationships/slide" Target="slides/slide498.xml"/><Relationship Id="rId542" Type="http://schemas.openxmlformats.org/officeDocument/2006/relationships/slide" Target="slides/slide540.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402" Type="http://schemas.openxmlformats.org/officeDocument/2006/relationships/slide" Target="slides/slide400.xml"/><Relationship Id="rId279" Type="http://schemas.openxmlformats.org/officeDocument/2006/relationships/slide" Target="slides/slide277.xml"/><Relationship Id="rId444" Type="http://schemas.openxmlformats.org/officeDocument/2006/relationships/slide" Target="slides/slide442.xml"/><Relationship Id="rId486" Type="http://schemas.openxmlformats.org/officeDocument/2006/relationships/slide" Target="slides/slide484.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388" Type="http://schemas.openxmlformats.org/officeDocument/2006/relationships/slide" Target="slides/slide386.xml"/><Relationship Id="rId511" Type="http://schemas.openxmlformats.org/officeDocument/2006/relationships/slide" Target="slides/slide509.xml"/><Relationship Id="rId553" Type="http://schemas.openxmlformats.org/officeDocument/2006/relationships/slide" Target="slides/slide551.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413" Type="http://schemas.openxmlformats.org/officeDocument/2006/relationships/slide" Target="slides/slide411.xml"/><Relationship Id="rId248" Type="http://schemas.openxmlformats.org/officeDocument/2006/relationships/slide" Target="slides/slide246.xml"/><Relationship Id="rId455" Type="http://schemas.openxmlformats.org/officeDocument/2006/relationships/slide" Target="slides/slide453.xml"/><Relationship Id="rId497" Type="http://schemas.openxmlformats.org/officeDocument/2006/relationships/slide" Target="slides/slide495.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22" Type="http://schemas.openxmlformats.org/officeDocument/2006/relationships/slide" Target="slides/slide520.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399" Type="http://schemas.openxmlformats.org/officeDocument/2006/relationships/slide" Target="slides/slide397.xml"/><Relationship Id="rId564" Type="http://schemas.openxmlformats.org/officeDocument/2006/relationships/slide" Target="slides/slide562.xml"/><Relationship Id="rId259" Type="http://schemas.openxmlformats.org/officeDocument/2006/relationships/slide" Target="slides/slide257.xml"/><Relationship Id="rId424" Type="http://schemas.openxmlformats.org/officeDocument/2006/relationships/slide" Target="slides/slide422.xml"/><Relationship Id="rId466" Type="http://schemas.openxmlformats.org/officeDocument/2006/relationships/slide" Target="slides/slide464.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533" Type="http://schemas.openxmlformats.org/officeDocument/2006/relationships/slide" Target="slides/slide531.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575" Type="http://schemas.openxmlformats.org/officeDocument/2006/relationships/notesMaster" Target="notesMasters/notesMaster1.xml"/><Relationship Id="rId172" Type="http://schemas.openxmlformats.org/officeDocument/2006/relationships/slide" Target="slides/slide170.xml"/><Relationship Id="rId228" Type="http://schemas.openxmlformats.org/officeDocument/2006/relationships/slide" Target="slides/slide226.xml"/><Relationship Id="rId435" Type="http://schemas.openxmlformats.org/officeDocument/2006/relationships/slide" Target="slides/slide433.xml"/><Relationship Id="rId477" Type="http://schemas.openxmlformats.org/officeDocument/2006/relationships/slide" Target="slides/slide475.xml"/><Relationship Id="rId281" Type="http://schemas.openxmlformats.org/officeDocument/2006/relationships/slide" Target="slides/slide279.xml"/><Relationship Id="rId337" Type="http://schemas.openxmlformats.org/officeDocument/2006/relationships/slide" Target="slides/slide335.xml"/><Relationship Id="rId502" Type="http://schemas.openxmlformats.org/officeDocument/2006/relationships/slide" Target="slides/slide500.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slide" Target="slides/slide377.xml"/><Relationship Id="rId544" Type="http://schemas.openxmlformats.org/officeDocument/2006/relationships/slide" Target="slides/slide542.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390" Type="http://schemas.openxmlformats.org/officeDocument/2006/relationships/slide" Target="slides/slide388.xml"/><Relationship Id="rId404" Type="http://schemas.openxmlformats.org/officeDocument/2006/relationships/slide" Target="slides/slide402.xml"/><Relationship Id="rId446" Type="http://schemas.openxmlformats.org/officeDocument/2006/relationships/slide" Target="slides/slide444.xml"/><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88" Type="http://schemas.openxmlformats.org/officeDocument/2006/relationships/slide" Target="slides/slide486.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513" Type="http://schemas.openxmlformats.org/officeDocument/2006/relationships/slide" Target="slides/slide511.xml"/><Relationship Id="rId555" Type="http://schemas.openxmlformats.org/officeDocument/2006/relationships/slide" Target="slides/slide553.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415" Type="http://schemas.openxmlformats.org/officeDocument/2006/relationships/slide" Target="slides/slide413.xml"/><Relationship Id="rId457" Type="http://schemas.openxmlformats.org/officeDocument/2006/relationships/slide" Target="slides/slide455.xml"/><Relationship Id="rId261" Type="http://schemas.openxmlformats.org/officeDocument/2006/relationships/slide" Target="slides/slide259.xml"/><Relationship Id="rId499" Type="http://schemas.openxmlformats.org/officeDocument/2006/relationships/slide" Target="slides/slide497.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slide" Target="slides/slide357.xml"/><Relationship Id="rId524" Type="http://schemas.openxmlformats.org/officeDocument/2006/relationships/slide" Target="slides/slide522.xml"/><Relationship Id="rId566" Type="http://schemas.openxmlformats.org/officeDocument/2006/relationships/slide" Target="slides/slide564.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370" Type="http://schemas.openxmlformats.org/officeDocument/2006/relationships/slide" Target="slides/slide368.xml"/><Relationship Id="rId426" Type="http://schemas.openxmlformats.org/officeDocument/2006/relationships/slide" Target="slides/slide424.xml"/><Relationship Id="rId230" Type="http://schemas.openxmlformats.org/officeDocument/2006/relationships/slide" Target="slides/slide228.xml"/><Relationship Id="rId468" Type="http://schemas.openxmlformats.org/officeDocument/2006/relationships/slide" Target="slides/slide466.xml"/><Relationship Id="rId25" Type="http://schemas.openxmlformats.org/officeDocument/2006/relationships/slide" Target="slides/slide23.xml"/><Relationship Id="rId67" Type="http://schemas.openxmlformats.org/officeDocument/2006/relationships/slide" Target="slides/slide65.xml"/><Relationship Id="rId272" Type="http://schemas.openxmlformats.org/officeDocument/2006/relationships/slide" Target="slides/slide270.xml"/><Relationship Id="rId328" Type="http://schemas.openxmlformats.org/officeDocument/2006/relationships/slide" Target="slides/slide326.xml"/><Relationship Id="rId535" Type="http://schemas.openxmlformats.org/officeDocument/2006/relationships/slide" Target="slides/slide533.xml"/><Relationship Id="rId577" Type="http://schemas.openxmlformats.org/officeDocument/2006/relationships/viewProps" Target="viewProps.xml"/><Relationship Id="rId132" Type="http://schemas.openxmlformats.org/officeDocument/2006/relationships/slide" Target="slides/slide130.xml"/><Relationship Id="rId174" Type="http://schemas.openxmlformats.org/officeDocument/2006/relationships/slide" Target="slides/slide172.xml"/><Relationship Id="rId381" Type="http://schemas.openxmlformats.org/officeDocument/2006/relationships/slide" Target="slides/slide379.xml"/><Relationship Id="rId241" Type="http://schemas.openxmlformats.org/officeDocument/2006/relationships/slide" Target="slides/slide239.xml"/><Relationship Id="rId437" Type="http://schemas.openxmlformats.org/officeDocument/2006/relationships/slide" Target="slides/slide435.xml"/><Relationship Id="rId479" Type="http://schemas.openxmlformats.org/officeDocument/2006/relationships/slide" Target="slides/slide477.xml"/><Relationship Id="rId36" Type="http://schemas.openxmlformats.org/officeDocument/2006/relationships/slide" Target="slides/slide34.xml"/><Relationship Id="rId283" Type="http://schemas.openxmlformats.org/officeDocument/2006/relationships/slide" Target="slides/slide281.xml"/><Relationship Id="rId339" Type="http://schemas.openxmlformats.org/officeDocument/2006/relationships/slide" Target="slides/slide337.xml"/><Relationship Id="rId490" Type="http://schemas.openxmlformats.org/officeDocument/2006/relationships/slide" Target="slides/slide488.xml"/><Relationship Id="rId504" Type="http://schemas.openxmlformats.org/officeDocument/2006/relationships/slide" Target="slides/slide502.xml"/><Relationship Id="rId546" Type="http://schemas.openxmlformats.org/officeDocument/2006/relationships/slide" Target="slides/slide544.xml"/><Relationship Id="rId78" Type="http://schemas.openxmlformats.org/officeDocument/2006/relationships/slide" Target="slides/slide76.xml"/><Relationship Id="rId101" Type="http://schemas.openxmlformats.org/officeDocument/2006/relationships/slide" Target="slides/slide99.xml"/><Relationship Id="rId143" Type="http://schemas.openxmlformats.org/officeDocument/2006/relationships/slide" Target="slides/slide141.xml"/><Relationship Id="rId185" Type="http://schemas.openxmlformats.org/officeDocument/2006/relationships/slide" Target="slides/slide183.xml"/><Relationship Id="rId350" Type="http://schemas.openxmlformats.org/officeDocument/2006/relationships/slide" Target="slides/slide348.xml"/><Relationship Id="rId406" Type="http://schemas.openxmlformats.org/officeDocument/2006/relationships/slide" Target="slides/slide404.xml"/><Relationship Id="rId9" Type="http://schemas.openxmlformats.org/officeDocument/2006/relationships/slide" Target="slides/slide7.xml"/><Relationship Id="rId210" Type="http://schemas.openxmlformats.org/officeDocument/2006/relationships/slide" Target="slides/slide208.xml"/><Relationship Id="rId392" Type="http://schemas.openxmlformats.org/officeDocument/2006/relationships/slide" Target="slides/slide390.xml"/><Relationship Id="rId448" Type="http://schemas.openxmlformats.org/officeDocument/2006/relationships/slide" Target="slides/slide446.xml"/><Relationship Id="rId252" Type="http://schemas.openxmlformats.org/officeDocument/2006/relationships/slide" Target="slides/slide250.xml"/><Relationship Id="rId294" Type="http://schemas.openxmlformats.org/officeDocument/2006/relationships/slide" Target="slides/slide292.xml"/><Relationship Id="rId308" Type="http://schemas.openxmlformats.org/officeDocument/2006/relationships/slide" Target="slides/slide306.xml"/><Relationship Id="rId515" Type="http://schemas.openxmlformats.org/officeDocument/2006/relationships/slide" Target="slides/slide513.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340" Type="http://schemas.openxmlformats.org/officeDocument/2006/relationships/slide" Target="slides/slide338.xml"/><Relationship Id="rId361" Type="http://schemas.openxmlformats.org/officeDocument/2006/relationships/slide" Target="slides/slide359.xml"/><Relationship Id="rId557" Type="http://schemas.openxmlformats.org/officeDocument/2006/relationships/slide" Target="slides/slide555.xml"/><Relationship Id="rId578" Type="http://schemas.openxmlformats.org/officeDocument/2006/relationships/theme" Target="theme/theme1.xml"/><Relationship Id="rId196" Type="http://schemas.openxmlformats.org/officeDocument/2006/relationships/slide" Target="slides/slide194.xml"/><Relationship Id="rId200" Type="http://schemas.openxmlformats.org/officeDocument/2006/relationships/slide" Target="slides/slide198.xml"/><Relationship Id="rId382" Type="http://schemas.openxmlformats.org/officeDocument/2006/relationships/slide" Target="slides/slide380.xml"/><Relationship Id="rId417" Type="http://schemas.openxmlformats.org/officeDocument/2006/relationships/slide" Target="slides/slide415.xml"/><Relationship Id="rId438" Type="http://schemas.openxmlformats.org/officeDocument/2006/relationships/slide" Target="slides/slide436.xml"/><Relationship Id="rId459" Type="http://schemas.openxmlformats.org/officeDocument/2006/relationships/slide" Target="slides/slide457.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19" Type="http://schemas.openxmlformats.org/officeDocument/2006/relationships/slide" Target="slides/slide317.xml"/><Relationship Id="rId470" Type="http://schemas.openxmlformats.org/officeDocument/2006/relationships/slide" Target="slides/slide468.xml"/><Relationship Id="rId491" Type="http://schemas.openxmlformats.org/officeDocument/2006/relationships/slide" Target="slides/slide489.xml"/><Relationship Id="rId505" Type="http://schemas.openxmlformats.org/officeDocument/2006/relationships/slide" Target="slides/slide503.xml"/><Relationship Id="rId526" Type="http://schemas.openxmlformats.org/officeDocument/2006/relationships/slide" Target="slides/slide52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330" Type="http://schemas.openxmlformats.org/officeDocument/2006/relationships/slide" Target="slides/slide328.xml"/><Relationship Id="rId547" Type="http://schemas.openxmlformats.org/officeDocument/2006/relationships/slide" Target="slides/slide545.xml"/><Relationship Id="rId568" Type="http://schemas.openxmlformats.org/officeDocument/2006/relationships/slide" Target="slides/slide566.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351" Type="http://schemas.openxmlformats.org/officeDocument/2006/relationships/slide" Target="slides/slide349.xml"/><Relationship Id="rId372" Type="http://schemas.openxmlformats.org/officeDocument/2006/relationships/slide" Target="slides/slide370.xml"/><Relationship Id="rId393" Type="http://schemas.openxmlformats.org/officeDocument/2006/relationships/slide" Target="slides/slide391.xml"/><Relationship Id="rId407" Type="http://schemas.openxmlformats.org/officeDocument/2006/relationships/slide" Target="slides/slide405.xml"/><Relationship Id="rId428" Type="http://schemas.openxmlformats.org/officeDocument/2006/relationships/slide" Target="slides/slide426.xml"/><Relationship Id="rId449" Type="http://schemas.openxmlformats.org/officeDocument/2006/relationships/slide" Target="slides/slide447.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460" Type="http://schemas.openxmlformats.org/officeDocument/2006/relationships/slide" Target="slides/slide458.xml"/><Relationship Id="rId481" Type="http://schemas.openxmlformats.org/officeDocument/2006/relationships/slide" Target="slides/slide479.xml"/><Relationship Id="rId516" Type="http://schemas.openxmlformats.org/officeDocument/2006/relationships/slide" Target="slides/slide514.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537" Type="http://schemas.openxmlformats.org/officeDocument/2006/relationships/slide" Target="slides/slide535.xml"/><Relationship Id="rId558" Type="http://schemas.openxmlformats.org/officeDocument/2006/relationships/slide" Target="slides/slide556.xml"/><Relationship Id="rId579" Type="http://schemas.openxmlformats.org/officeDocument/2006/relationships/tableStyles" Target="tableStyles.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341" Type="http://schemas.openxmlformats.org/officeDocument/2006/relationships/slide" Target="slides/slide339.xml"/><Relationship Id="rId362" Type="http://schemas.openxmlformats.org/officeDocument/2006/relationships/slide" Target="slides/slide360.xml"/><Relationship Id="rId383" Type="http://schemas.openxmlformats.org/officeDocument/2006/relationships/slide" Target="slides/slide381.xml"/><Relationship Id="rId418" Type="http://schemas.openxmlformats.org/officeDocument/2006/relationships/slide" Target="slides/slide416.xml"/><Relationship Id="rId439" Type="http://schemas.openxmlformats.org/officeDocument/2006/relationships/slide" Target="slides/slide437.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450" Type="http://schemas.openxmlformats.org/officeDocument/2006/relationships/slide" Target="slides/slide448.xml"/><Relationship Id="rId471" Type="http://schemas.openxmlformats.org/officeDocument/2006/relationships/slide" Target="slides/slide469.xml"/><Relationship Id="rId506" Type="http://schemas.openxmlformats.org/officeDocument/2006/relationships/slide" Target="slides/slide504.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492" Type="http://schemas.openxmlformats.org/officeDocument/2006/relationships/slide" Target="slides/slide490.xml"/><Relationship Id="rId527" Type="http://schemas.openxmlformats.org/officeDocument/2006/relationships/slide" Target="slides/slide525.xml"/><Relationship Id="rId548" Type="http://schemas.openxmlformats.org/officeDocument/2006/relationships/slide" Target="slides/slide546.xml"/><Relationship Id="rId569" Type="http://schemas.openxmlformats.org/officeDocument/2006/relationships/slide" Target="slides/slide567.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slide" Target="slides/slide329.xml"/><Relationship Id="rId352" Type="http://schemas.openxmlformats.org/officeDocument/2006/relationships/slide" Target="slides/slide350.xml"/><Relationship Id="rId373" Type="http://schemas.openxmlformats.org/officeDocument/2006/relationships/slide" Target="slides/slide371.xml"/><Relationship Id="rId394" Type="http://schemas.openxmlformats.org/officeDocument/2006/relationships/slide" Target="slides/slide392.xml"/><Relationship Id="rId408" Type="http://schemas.openxmlformats.org/officeDocument/2006/relationships/slide" Target="slides/slide406.xml"/><Relationship Id="rId429" Type="http://schemas.openxmlformats.org/officeDocument/2006/relationships/slide" Target="slides/slide427.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440" Type="http://schemas.openxmlformats.org/officeDocument/2006/relationships/slide" Target="slides/slide438.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461" Type="http://schemas.openxmlformats.org/officeDocument/2006/relationships/slide" Target="slides/slide459.xml"/><Relationship Id="rId482" Type="http://schemas.openxmlformats.org/officeDocument/2006/relationships/slide" Target="slides/slide480.xml"/><Relationship Id="rId517" Type="http://schemas.openxmlformats.org/officeDocument/2006/relationships/slide" Target="slides/slide515.xml"/><Relationship Id="rId538" Type="http://schemas.openxmlformats.org/officeDocument/2006/relationships/slide" Target="slides/slide536.xml"/><Relationship Id="rId559" Type="http://schemas.openxmlformats.org/officeDocument/2006/relationships/slide" Target="slides/slide557.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363" Type="http://schemas.openxmlformats.org/officeDocument/2006/relationships/slide" Target="slides/slide361.xml"/><Relationship Id="rId384" Type="http://schemas.openxmlformats.org/officeDocument/2006/relationships/slide" Target="slides/slide382.xml"/><Relationship Id="rId419" Type="http://schemas.openxmlformats.org/officeDocument/2006/relationships/slide" Target="slides/slide417.xml"/><Relationship Id="rId570" Type="http://schemas.openxmlformats.org/officeDocument/2006/relationships/slide" Target="slides/slide568.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430" Type="http://schemas.openxmlformats.org/officeDocument/2006/relationships/slide" Target="slides/slide428.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451" Type="http://schemas.openxmlformats.org/officeDocument/2006/relationships/slide" Target="slides/slide449.xml"/><Relationship Id="rId472" Type="http://schemas.openxmlformats.org/officeDocument/2006/relationships/slide" Target="slides/slide470.xml"/><Relationship Id="rId493" Type="http://schemas.openxmlformats.org/officeDocument/2006/relationships/slide" Target="slides/slide491.xml"/><Relationship Id="rId507" Type="http://schemas.openxmlformats.org/officeDocument/2006/relationships/slide" Target="slides/slide505.xml"/><Relationship Id="rId528" Type="http://schemas.openxmlformats.org/officeDocument/2006/relationships/slide" Target="slides/slide526.xml"/><Relationship Id="rId549" Type="http://schemas.openxmlformats.org/officeDocument/2006/relationships/slide" Target="slides/slide54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374" Type="http://schemas.openxmlformats.org/officeDocument/2006/relationships/slide" Target="slides/slide372.xml"/><Relationship Id="rId395" Type="http://schemas.openxmlformats.org/officeDocument/2006/relationships/slide" Target="slides/slide393.xml"/><Relationship Id="rId409" Type="http://schemas.openxmlformats.org/officeDocument/2006/relationships/slide" Target="slides/slide407.xml"/><Relationship Id="rId560" Type="http://schemas.openxmlformats.org/officeDocument/2006/relationships/slide" Target="slides/slide558.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420" Type="http://schemas.openxmlformats.org/officeDocument/2006/relationships/slide" Target="slides/slide418.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41" Type="http://schemas.openxmlformats.org/officeDocument/2006/relationships/slide" Target="slides/slide439.xml"/><Relationship Id="rId462" Type="http://schemas.openxmlformats.org/officeDocument/2006/relationships/slide" Target="slides/slide460.xml"/><Relationship Id="rId483" Type="http://schemas.openxmlformats.org/officeDocument/2006/relationships/slide" Target="slides/slide481.xml"/><Relationship Id="rId518" Type="http://schemas.openxmlformats.org/officeDocument/2006/relationships/slide" Target="slides/slide516.xml"/><Relationship Id="rId539" Type="http://schemas.openxmlformats.org/officeDocument/2006/relationships/slide" Target="slides/slide53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slide" Target="slides/slide362.xml"/><Relationship Id="rId550" Type="http://schemas.openxmlformats.org/officeDocument/2006/relationships/slide" Target="slides/slide548.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385" Type="http://schemas.openxmlformats.org/officeDocument/2006/relationships/slide" Target="slides/slide383.xml"/><Relationship Id="rId571" Type="http://schemas.openxmlformats.org/officeDocument/2006/relationships/slide" Target="slides/slide569.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410" Type="http://schemas.openxmlformats.org/officeDocument/2006/relationships/slide" Target="slides/slide408.xml"/><Relationship Id="rId431" Type="http://schemas.openxmlformats.org/officeDocument/2006/relationships/slide" Target="slides/slide429.xml"/><Relationship Id="rId452" Type="http://schemas.openxmlformats.org/officeDocument/2006/relationships/slide" Target="slides/slide450.xml"/><Relationship Id="rId473" Type="http://schemas.openxmlformats.org/officeDocument/2006/relationships/slide" Target="slides/slide471.xml"/><Relationship Id="rId494" Type="http://schemas.openxmlformats.org/officeDocument/2006/relationships/slide" Target="slides/slide492.xml"/><Relationship Id="rId508" Type="http://schemas.openxmlformats.org/officeDocument/2006/relationships/slide" Target="slides/slide506.xml"/><Relationship Id="rId529" Type="http://schemas.openxmlformats.org/officeDocument/2006/relationships/slide" Target="slides/slide527.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40" Type="http://schemas.openxmlformats.org/officeDocument/2006/relationships/slide" Target="slides/slide538.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slide" Target="slides/slide373.xml"/><Relationship Id="rId396" Type="http://schemas.openxmlformats.org/officeDocument/2006/relationships/slide" Target="slides/slide394.xml"/><Relationship Id="rId561" Type="http://schemas.openxmlformats.org/officeDocument/2006/relationships/slide" Target="slides/slide559.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400" Type="http://schemas.openxmlformats.org/officeDocument/2006/relationships/slide" Target="slides/slide398.xml"/><Relationship Id="rId421" Type="http://schemas.openxmlformats.org/officeDocument/2006/relationships/slide" Target="slides/slide419.xml"/><Relationship Id="rId442" Type="http://schemas.openxmlformats.org/officeDocument/2006/relationships/slide" Target="slides/slide440.xml"/><Relationship Id="rId463" Type="http://schemas.openxmlformats.org/officeDocument/2006/relationships/slide" Target="slides/slide461.xml"/><Relationship Id="rId484" Type="http://schemas.openxmlformats.org/officeDocument/2006/relationships/slide" Target="slides/slide482.xml"/><Relationship Id="rId519" Type="http://schemas.openxmlformats.org/officeDocument/2006/relationships/slide" Target="slides/slide517.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530" Type="http://schemas.openxmlformats.org/officeDocument/2006/relationships/slide" Target="slides/slide528.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slide" Target="slides/slide363.xml"/><Relationship Id="rId386" Type="http://schemas.openxmlformats.org/officeDocument/2006/relationships/slide" Target="slides/slide384.xml"/><Relationship Id="rId551" Type="http://schemas.openxmlformats.org/officeDocument/2006/relationships/slide" Target="slides/slide549.xml"/><Relationship Id="rId572" Type="http://schemas.openxmlformats.org/officeDocument/2006/relationships/slide" Target="slides/slide570.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411" Type="http://schemas.openxmlformats.org/officeDocument/2006/relationships/slide" Target="slides/slide409.xml"/><Relationship Id="rId432" Type="http://schemas.openxmlformats.org/officeDocument/2006/relationships/slide" Target="slides/slide430.xml"/><Relationship Id="rId453" Type="http://schemas.openxmlformats.org/officeDocument/2006/relationships/slide" Target="slides/slide451.xml"/><Relationship Id="rId474" Type="http://schemas.openxmlformats.org/officeDocument/2006/relationships/slide" Target="slides/slide472.xml"/><Relationship Id="rId509" Type="http://schemas.openxmlformats.org/officeDocument/2006/relationships/slide" Target="slides/slide507.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495" Type="http://schemas.openxmlformats.org/officeDocument/2006/relationships/slide" Target="slides/slide493.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slide" Target="slides/slide374.xml"/><Relationship Id="rId397" Type="http://schemas.openxmlformats.org/officeDocument/2006/relationships/slide" Target="slides/slide395.xml"/><Relationship Id="rId520" Type="http://schemas.openxmlformats.org/officeDocument/2006/relationships/slide" Target="slides/slide518.xml"/><Relationship Id="rId541" Type="http://schemas.openxmlformats.org/officeDocument/2006/relationships/slide" Target="slides/slide539.xml"/><Relationship Id="rId562" Type="http://schemas.openxmlformats.org/officeDocument/2006/relationships/slide" Target="slides/slide560.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401" Type="http://schemas.openxmlformats.org/officeDocument/2006/relationships/slide" Target="slides/slide399.xml"/><Relationship Id="rId422" Type="http://schemas.openxmlformats.org/officeDocument/2006/relationships/slide" Target="slides/slide420.xml"/><Relationship Id="rId443" Type="http://schemas.openxmlformats.org/officeDocument/2006/relationships/slide" Target="slides/slide441.xml"/><Relationship Id="rId464" Type="http://schemas.openxmlformats.org/officeDocument/2006/relationships/slide" Target="slides/slide462.xml"/><Relationship Id="rId303" Type="http://schemas.openxmlformats.org/officeDocument/2006/relationships/slide" Target="slides/slide301.xml"/><Relationship Id="rId485" Type="http://schemas.openxmlformats.org/officeDocument/2006/relationships/slide" Target="slides/slide483.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slide" Target="slides/slide385.xml"/><Relationship Id="rId510" Type="http://schemas.openxmlformats.org/officeDocument/2006/relationships/slide" Target="slides/slide508.xml"/><Relationship Id="rId552" Type="http://schemas.openxmlformats.org/officeDocument/2006/relationships/slide" Target="slides/slide550.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412" Type="http://schemas.openxmlformats.org/officeDocument/2006/relationships/slide" Target="slides/slide410.xml"/><Relationship Id="rId107" Type="http://schemas.openxmlformats.org/officeDocument/2006/relationships/slide" Target="slides/slide105.xml"/><Relationship Id="rId289" Type="http://schemas.openxmlformats.org/officeDocument/2006/relationships/slide" Target="slides/slide287.xml"/><Relationship Id="rId454" Type="http://schemas.openxmlformats.org/officeDocument/2006/relationships/slide" Target="slides/slide452.xml"/><Relationship Id="rId496" Type="http://schemas.openxmlformats.org/officeDocument/2006/relationships/slide" Target="slides/slide494.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398" Type="http://schemas.openxmlformats.org/officeDocument/2006/relationships/slide" Target="slides/slide396.xml"/><Relationship Id="rId521" Type="http://schemas.openxmlformats.org/officeDocument/2006/relationships/slide" Target="slides/slide519.xml"/><Relationship Id="rId563" Type="http://schemas.openxmlformats.org/officeDocument/2006/relationships/slide" Target="slides/slide561.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423" Type="http://schemas.openxmlformats.org/officeDocument/2006/relationships/slide" Target="slides/slide421.xml"/><Relationship Id="rId258" Type="http://schemas.openxmlformats.org/officeDocument/2006/relationships/slide" Target="slides/slide256.xml"/><Relationship Id="rId465" Type="http://schemas.openxmlformats.org/officeDocument/2006/relationships/slide" Target="slides/slide463.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532" Type="http://schemas.openxmlformats.org/officeDocument/2006/relationships/slide" Target="slides/slide530.xml"/><Relationship Id="rId574" Type="http://schemas.openxmlformats.org/officeDocument/2006/relationships/slide" Target="slides/slide572.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434" Type="http://schemas.openxmlformats.org/officeDocument/2006/relationships/slide" Target="slides/slide432.xml"/><Relationship Id="rId476" Type="http://schemas.openxmlformats.org/officeDocument/2006/relationships/slide" Target="slides/slide474.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501" Type="http://schemas.openxmlformats.org/officeDocument/2006/relationships/slide" Target="slides/slide499.xml"/><Relationship Id="rId543" Type="http://schemas.openxmlformats.org/officeDocument/2006/relationships/slide" Target="slides/slide541.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slide" Target="slides/slide376.xml"/><Relationship Id="rId403" Type="http://schemas.openxmlformats.org/officeDocument/2006/relationships/slide" Target="slides/slide401.xml"/><Relationship Id="rId6" Type="http://schemas.openxmlformats.org/officeDocument/2006/relationships/slide" Target="slides/slide4.xml"/><Relationship Id="rId238" Type="http://schemas.openxmlformats.org/officeDocument/2006/relationships/slide" Target="slides/slide236.xml"/><Relationship Id="rId445" Type="http://schemas.openxmlformats.org/officeDocument/2006/relationships/slide" Target="slides/slide443.xml"/><Relationship Id="rId487" Type="http://schemas.openxmlformats.org/officeDocument/2006/relationships/slide" Target="slides/slide485.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512" Type="http://schemas.openxmlformats.org/officeDocument/2006/relationships/slide" Target="slides/slide510.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slide" Target="slides/slide387.xml"/><Relationship Id="rId554" Type="http://schemas.openxmlformats.org/officeDocument/2006/relationships/slide" Target="slides/slide552.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414" Type="http://schemas.openxmlformats.org/officeDocument/2006/relationships/slide" Target="slides/slide412.xml"/><Relationship Id="rId456" Type="http://schemas.openxmlformats.org/officeDocument/2006/relationships/slide" Target="slides/slide454.xml"/><Relationship Id="rId498" Type="http://schemas.openxmlformats.org/officeDocument/2006/relationships/slide" Target="slides/slide496.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23" Type="http://schemas.openxmlformats.org/officeDocument/2006/relationships/slide" Target="slides/slide521.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565" Type="http://schemas.openxmlformats.org/officeDocument/2006/relationships/slide" Target="slides/slide563.xml"/><Relationship Id="rId162" Type="http://schemas.openxmlformats.org/officeDocument/2006/relationships/slide" Target="slides/slide160.xml"/><Relationship Id="rId218" Type="http://schemas.openxmlformats.org/officeDocument/2006/relationships/slide" Target="slides/slide216.xml"/><Relationship Id="rId425" Type="http://schemas.openxmlformats.org/officeDocument/2006/relationships/slide" Target="slides/slide423.xml"/><Relationship Id="rId467" Type="http://schemas.openxmlformats.org/officeDocument/2006/relationships/slide" Target="slides/slide465.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slide" Target="slides/slide367.xml"/><Relationship Id="rId534" Type="http://schemas.openxmlformats.org/officeDocument/2006/relationships/slide" Target="slides/slide532.xml"/><Relationship Id="rId576" Type="http://schemas.openxmlformats.org/officeDocument/2006/relationships/presProps" Target="presProps.xml"/><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slide" Target="slides/slide378.xml"/><Relationship Id="rId436" Type="http://schemas.openxmlformats.org/officeDocument/2006/relationships/slide" Target="slides/slide434.xml"/><Relationship Id="rId240" Type="http://schemas.openxmlformats.org/officeDocument/2006/relationships/slide" Target="slides/slide238.xml"/><Relationship Id="rId478" Type="http://schemas.openxmlformats.org/officeDocument/2006/relationships/slide" Target="slides/slide476.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503" Type="http://schemas.openxmlformats.org/officeDocument/2006/relationships/slide" Target="slides/slide501.xml"/><Relationship Id="rId545" Type="http://schemas.openxmlformats.org/officeDocument/2006/relationships/slide" Target="slides/slide543.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391" Type="http://schemas.openxmlformats.org/officeDocument/2006/relationships/slide" Target="slides/slide389.xml"/><Relationship Id="rId405" Type="http://schemas.openxmlformats.org/officeDocument/2006/relationships/slide" Target="slides/slide403.xml"/><Relationship Id="rId447" Type="http://schemas.openxmlformats.org/officeDocument/2006/relationships/slide" Target="slides/slide445.xml"/><Relationship Id="rId251" Type="http://schemas.openxmlformats.org/officeDocument/2006/relationships/slide" Target="slides/slide249.xml"/><Relationship Id="rId489" Type="http://schemas.openxmlformats.org/officeDocument/2006/relationships/slide" Target="slides/slide487.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514" Type="http://schemas.openxmlformats.org/officeDocument/2006/relationships/slide" Target="slides/slide512.xml"/><Relationship Id="rId556" Type="http://schemas.openxmlformats.org/officeDocument/2006/relationships/slide" Target="slides/slide554.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416" Type="http://schemas.openxmlformats.org/officeDocument/2006/relationships/slide" Target="slides/slide414.xml"/><Relationship Id="rId220" Type="http://schemas.openxmlformats.org/officeDocument/2006/relationships/slide" Target="slides/slide218.xml"/><Relationship Id="rId458" Type="http://schemas.openxmlformats.org/officeDocument/2006/relationships/slide" Target="slides/slide456.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525" Type="http://schemas.openxmlformats.org/officeDocument/2006/relationships/slide" Target="slides/slide523.xml"/><Relationship Id="rId567" Type="http://schemas.openxmlformats.org/officeDocument/2006/relationships/slide" Target="slides/slide565.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slide" Target="slides/slide369.xml"/><Relationship Id="rId427" Type="http://schemas.openxmlformats.org/officeDocument/2006/relationships/slide" Target="slides/slide425.xml"/><Relationship Id="rId469" Type="http://schemas.openxmlformats.org/officeDocument/2006/relationships/slide" Target="slides/slide467.xml"/><Relationship Id="rId26" Type="http://schemas.openxmlformats.org/officeDocument/2006/relationships/slide" Target="slides/slide24.xml"/><Relationship Id="rId231" Type="http://schemas.openxmlformats.org/officeDocument/2006/relationships/slide" Target="slides/slide229.xml"/><Relationship Id="rId273" Type="http://schemas.openxmlformats.org/officeDocument/2006/relationships/slide" Target="slides/slide271.xml"/><Relationship Id="rId329" Type="http://schemas.openxmlformats.org/officeDocument/2006/relationships/slide" Target="slides/slide327.xml"/><Relationship Id="rId480" Type="http://schemas.openxmlformats.org/officeDocument/2006/relationships/slide" Target="slides/slide478.xml"/><Relationship Id="rId536" Type="http://schemas.openxmlformats.org/officeDocument/2006/relationships/slide" Target="slides/slide5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E9D1E4-838A-4526-97E5-F6E7007E306F}" type="datetimeFigureOut">
              <a:rPr lang="en-US" smtClean="0"/>
              <a:t>02-Jan-19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A13DBB-BD81-4DE6-AABF-3E539F4BB40D}" type="slidenum">
              <a:rPr lang="en-US" smtClean="0"/>
              <a:t>‹#›</a:t>
            </a:fld>
            <a:endParaRPr lang="en-US"/>
          </a:p>
        </p:txBody>
      </p:sp>
    </p:spTree>
    <p:extLst>
      <p:ext uri="{BB962C8B-B14F-4D97-AF65-F5344CB8AC3E}">
        <p14:creationId xmlns:p14="http://schemas.microsoft.com/office/powerpoint/2010/main" val="2778309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374500-D7D2-4581-B457-7B2A86A4E531}" type="slidenum">
              <a:rPr lang="en-US" smtClean="0"/>
              <a:t>221</a:t>
            </a:fld>
            <a:endParaRPr lang="en-US"/>
          </a:p>
        </p:txBody>
      </p:sp>
    </p:spTree>
    <p:extLst>
      <p:ext uri="{BB962C8B-B14F-4D97-AF65-F5344CB8AC3E}">
        <p14:creationId xmlns:p14="http://schemas.microsoft.com/office/powerpoint/2010/main" val="1709984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CC187F-D47F-4E7F-A6B7-A9886121EB37}" type="slidenum">
              <a:rPr lang="en-US" smtClean="0"/>
              <a:t>247</a:t>
            </a:fld>
            <a:endParaRPr lang="en-US"/>
          </a:p>
        </p:txBody>
      </p:sp>
    </p:spTree>
    <p:extLst>
      <p:ext uri="{BB962C8B-B14F-4D97-AF65-F5344CB8AC3E}">
        <p14:creationId xmlns:p14="http://schemas.microsoft.com/office/powerpoint/2010/main" val="1390184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EC5F25-4221-4E23-92C2-D9FC5ADEC462}" type="slidenum">
              <a:rPr lang="en-US" smtClean="0"/>
              <a:t>377</a:t>
            </a:fld>
            <a:endParaRPr lang="en-US"/>
          </a:p>
        </p:txBody>
      </p:sp>
    </p:spTree>
    <p:extLst>
      <p:ext uri="{BB962C8B-B14F-4D97-AF65-F5344CB8AC3E}">
        <p14:creationId xmlns:p14="http://schemas.microsoft.com/office/powerpoint/2010/main" val="19177529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6B8A436-E0DE-47E2-9348-DDA7A33B9257}" type="datetimeFigureOut">
              <a:rPr lang="en-US" smtClean="0"/>
              <a:t>02-Jan-19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96382F-87C2-4787-8A78-671C7FF4835F}" type="slidenum">
              <a:rPr lang="en-US" smtClean="0"/>
              <a:t>‹#›</a:t>
            </a:fld>
            <a:endParaRPr lang="en-US"/>
          </a:p>
        </p:txBody>
      </p:sp>
    </p:spTree>
    <p:extLst>
      <p:ext uri="{BB962C8B-B14F-4D97-AF65-F5344CB8AC3E}">
        <p14:creationId xmlns:p14="http://schemas.microsoft.com/office/powerpoint/2010/main" val="241766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B8A436-E0DE-47E2-9348-DDA7A33B9257}" type="datetimeFigureOut">
              <a:rPr lang="en-US" smtClean="0"/>
              <a:t>02-Jan-19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96382F-87C2-4787-8A78-671C7FF4835F}" type="slidenum">
              <a:rPr lang="en-US" smtClean="0"/>
              <a:t>‹#›</a:t>
            </a:fld>
            <a:endParaRPr lang="en-US"/>
          </a:p>
        </p:txBody>
      </p:sp>
    </p:spTree>
    <p:extLst>
      <p:ext uri="{BB962C8B-B14F-4D97-AF65-F5344CB8AC3E}">
        <p14:creationId xmlns:p14="http://schemas.microsoft.com/office/powerpoint/2010/main" val="2139941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B8A436-E0DE-47E2-9348-DDA7A33B9257}" type="datetimeFigureOut">
              <a:rPr lang="en-US" smtClean="0"/>
              <a:t>02-Jan-19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96382F-87C2-4787-8A78-671C7FF4835F}" type="slidenum">
              <a:rPr lang="en-US" smtClean="0"/>
              <a:t>‹#›</a:t>
            </a:fld>
            <a:endParaRPr lang="en-US"/>
          </a:p>
        </p:txBody>
      </p:sp>
    </p:spTree>
    <p:extLst>
      <p:ext uri="{BB962C8B-B14F-4D97-AF65-F5344CB8AC3E}">
        <p14:creationId xmlns:p14="http://schemas.microsoft.com/office/powerpoint/2010/main" val="31887980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9F70E46-05AA-42C1-83E9-462D4BCE47C4}" type="datetimeFigureOut">
              <a:rPr lang="en-US" smtClean="0"/>
              <a:t>02-Jan-19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94FDF-9081-4C3D-9833-6244B1919455}" type="slidenum">
              <a:rPr lang="en-US" smtClean="0"/>
              <a:t>‹#›</a:t>
            </a:fld>
            <a:endParaRPr lang="en-US"/>
          </a:p>
        </p:txBody>
      </p:sp>
    </p:spTree>
    <p:extLst>
      <p:ext uri="{BB962C8B-B14F-4D97-AF65-F5344CB8AC3E}">
        <p14:creationId xmlns:p14="http://schemas.microsoft.com/office/powerpoint/2010/main" val="2236865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9F70E46-05AA-42C1-83E9-462D4BCE47C4}" type="datetimeFigureOut">
              <a:rPr lang="en-US" smtClean="0"/>
              <a:t>02-Jan-19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94FDF-9081-4C3D-9833-6244B1919455}" type="slidenum">
              <a:rPr lang="en-US" smtClean="0"/>
              <a:t>‹#›</a:t>
            </a:fld>
            <a:endParaRPr lang="en-US"/>
          </a:p>
        </p:txBody>
      </p:sp>
    </p:spTree>
    <p:extLst>
      <p:ext uri="{BB962C8B-B14F-4D97-AF65-F5344CB8AC3E}">
        <p14:creationId xmlns:p14="http://schemas.microsoft.com/office/powerpoint/2010/main" val="20822289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9F70E46-05AA-42C1-83E9-462D4BCE47C4}" type="datetimeFigureOut">
              <a:rPr lang="en-US" smtClean="0"/>
              <a:t>02-Jan-19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94FDF-9081-4C3D-9833-6244B1919455}" type="slidenum">
              <a:rPr lang="en-US" smtClean="0"/>
              <a:t>‹#›</a:t>
            </a:fld>
            <a:endParaRPr lang="en-US"/>
          </a:p>
        </p:txBody>
      </p:sp>
    </p:spTree>
    <p:extLst>
      <p:ext uri="{BB962C8B-B14F-4D97-AF65-F5344CB8AC3E}">
        <p14:creationId xmlns:p14="http://schemas.microsoft.com/office/powerpoint/2010/main" val="26592106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9F70E46-05AA-42C1-83E9-462D4BCE47C4}" type="datetimeFigureOut">
              <a:rPr lang="en-US" smtClean="0"/>
              <a:t>02-Jan-19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94FDF-9081-4C3D-9833-6244B1919455}" type="slidenum">
              <a:rPr lang="en-US" smtClean="0"/>
              <a:t>‹#›</a:t>
            </a:fld>
            <a:endParaRPr lang="en-US"/>
          </a:p>
        </p:txBody>
      </p:sp>
    </p:spTree>
    <p:extLst>
      <p:ext uri="{BB962C8B-B14F-4D97-AF65-F5344CB8AC3E}">
        <p14:creationId xmlns:p14="http://schemas.microsoft.com/office/powerpoint/2010/main" val="14566225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9F70E46-05AA-42C1-83E9-462D4BCE47C4}" type="datetimeFigureOut">
              <a:rPr lang="en-US" smtClean="0"/>
              <a:t>02-Jan-19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D94FDF-9081-4C3D-9833-6244B1919455}" type="slidenum">
              <a:rPr lang="en-US" smtClean="0"/>
              <a:t>‹#›</a:t>
            </a:fld>
            <a:endParaRPr lang="en-US"/>
          </a:p>
        </p:txBody>
      </p:sp>
    </p:spTree>
    <p:extLst>
      <p:ext uri="{BB962C8B-B14F-4D97-AF65-F5344CB8AC3E}">
        <p14:creationId xmlns:p14="http://schemas.microsoft.com/office/powerpoint/2010/main" val="15834043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9F70E46-05AA-42C1-83E9-462D4BCE47C4}" type="datetimeFigureOut">
              <a:rPr lang="en-US" smtClean="0"/>
              <a:t>02-Jan-19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D94FDF-9081-4C3D-9833-6244B1919455}" type="slidenum">
              <a:rPr lang="en-US" smtClean="0"/>
              <a:t>‹#›</a:t>
            </a:fld>
            <a:endParaRPr lang="en-US"/>
          </a:p>
        </p:txBody>
      </p:sp>
    </p:spTree>
    <p:extLst>
      <p:ext uri="{BB962C8B-B14F-4D97-AF65-F5344CB8AC3E}">
        <p14:creationId xmlns:p14="http://schemas.microsoft.com/office/powerpoint/2010/main" val="27770838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F70E46-05AA-42C1-83E9-462D4BCE47C4}" type="datetimeFigureOut">
              <a:rPr lang="en-US" smtClean="0"/>
              <a:t>02-Jan-19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D94FDF-9081-4C3D-9833-6244B1919455}" type="slidenum">
              <a:rPr lang="en-US" smtClean="0"/>
              <a:t>‹#›</a:t>
            </a:fld>
            <a:endParaRPr lang="en-US"/>
          </a:p>
        </p:txBody>
      </p:sp>
    </p:spTree>
    <p:extLst>
      <p:ext uri="{BB962C8B-B14F-4D97-AF65-F5344CB8AC3E}">
        <p14:creationId xmlns:p14="http://schemas.microsoft.com/office/powerpoint/2010/main" val="40130964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9F70E46-05AA-42C1-83E9-462D4BCE47C4}" type="datetimeFigureOut">
              <a:rPr lang="en-US" smtClean="0"/>
              <a:t>02-Jan-19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94FDF-9081-4C3D-9833-6244B1919455}" type="slidenum">
              <a:rPr lang="en-US" smtClean="0"/>
              <a:t>‹#›</a:t>
            </a:fld>
            <a:endParaRPr lang="en-US"/>
          </a:p>
        </p:txBody>
      </p:sp>
    </p:spTree>
    <p:extLst>
      <p:ext uri="{BB962C8B-B14F-4D97-AF65-F5344CB8AC3E}">
        <p14:creationId xmlns:p14="http://schemas.microsoft.com/office/powerpoint/2010/main" val="1700325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B8A436-E0DE-47E2-9348-DDA7A33B9257}" type="datetimeFigureOut">
              <a:rPr lang="en-US" smtClean="0"/>
              <a:t>02-Jan-19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896382F-87C2-4787-8A78-671C7FF4835F}" type="slidenum">
              <a:rPr lang="en-US" smtClean="0"/>
              <a:t>‹#›</a:t>
            </a:fld>
            <a:endParaRPr lang="en-US"/>
          </a:p>
        </p:txBody>
      </p:sp>
      <p:pic>
        <p:nvPicPr>
          <p:cNvPr id="7" name="Picture 6" descr="C:\Users\Shahzad Aslam\Desktop\mono garam uet\images (4).jpg"/>
          <p:cNvPicPr/>
          <p:nvPr userDrawn="1"/>
        </p:nvPicPr>
        <p:blipFill>
          <a:blip r:embed="rId2"/>
          <a:srcRect/>
          <a:stretch>
            <a:fillRect/>
          </a:stretch>
        </p:blipFill>
        <p:spPr bwMode="auto">
          <a:xfrm>
            <a:off x="970541" y="553878"/>
            <a:ext cx="921385" cy="948055"/>
          </a:xfrm>
          <a:prstGeom prst="rect">
            <a:avLst/>
          </a:prstGeom>
          <a:noFill/>
          <a:ln w="9525">
            <a:noFill/>
            <a:miter lim="800000"/>
            <a:headEnd/>
            <a:tailEnd/>
          </a:ln>
        </p:spPr>
      </p:pic>
    </p:spTree>
    <p:extLst>
      <p:ext uri="{BB962C8B-B14F-4D97-AF65-F5344CB8AC3E}">
        <p14:creationId xmlns:p14="http://schemas.microsoft.com/office/powerpoint/2010/main" val="1697957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9F70E46-05AA-42C1-83E9-462D4BCE47C4}" type="datetimeFigureOut">
              <a:rPr lang="en-US" smtClean="0"/>
              <a:t>02-Jan-19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94FDF-9081-4C3D-9833-6244B1919455}" type="slidenum">
              <a:rPr lang="en-US" smtClean="0"/>
              <a:t>‹#›</a:t>
            </a:fld>
            <a:endParaRPr lang="en-US"/>
          </a:p>
        </p:txBody>
      </p:sp>
    </p:spTree>
    <p:extLst>
      <p:ext uri="{BB962C8B-B14F-4D97-AF65-F5344CB8AC3E}">
        <p14:creationId xmlns:p14="http://schemas.microsoft.com/office/powerpoint/2010/main" val="25959480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9F70E46-05AA-42C1-83E9-462D4BCE47C4}" type="datetimeFigureOut">
              <a:rPr lang="en-US" smtClean="0"/>
              <a:t>02-Jan-19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94FDF-9081-4C3D-9833-6244B1919455}" type="slidenum">
              <a:rPr lang="en-US" smtClean="0"/>
              <a:t>‹#›</a:t>
            </a:fld>
            <a:endParaRPr lang="en-US"/>
          </a:p>
        </p:txBody>
      </p:sp>
    </p:spTree>
    <p:extLst>
      <p:ext uri="{BB962C8B-B14F-4D97-AF65-F5344CB8AC3E}">
        <p14:creationId xmlns:p14="http://schemas.microsoft.com/office/powerpoint/2010/main" val="2761971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9F70E46-05AA-42C1-83E9-462D4BCE47C4}" type="datetimeFigureOut">
              <a:rPr lang="en-US" smtClean="0"/>
              <a:t>02-Jan-19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94FDF-9081-4C3D-9833-6244B1919455}" type="slidenum">
              <a:rPr lang="en-US" smtClean="0"/>
              <a:t>‹#›</a:t>
            </a:fld>
            <a:endParaRPr lang="en-US"/>
          </a:p>
        </p:txBody>
      </p:sp>
    </p:spTree>
    <p:extLst>
      <p:ext uri="{BB962C8B-B14F-4D97-AF65-F5344CB8AC3E}">
        <p14:creationId xmlns:p14="http://schemas.microsoft.com/office/powerpoint/2010/main" val="2227194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6B8A436-E0DE-47E2-9348-DDA7A33B9257}" type="datetimeFigureOut">
              <a:rPr lang="en-US" smtClean="0"/>
              <a:t>02-Jan-19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96382F-87C2-4787-8A78-671C7FF4835F}" type="slidenum">
              <a:rPr lang="en-US" smtClean="0"/>
              <a:t>‹#›</a:t>
            </a:fld>
            <a:endParaRPr lang="en-US"/>
          </a:p>
        </p:txBody>
      </p:sp>
    </p:spTree>
    <p:extLst>
      <p:ext uri="{BB962C8B-B14F-4D97-AF65-F5344CB8AC3E}">
        <p14:creationId xmlns:p14="http://schemas.microsoft.com/office/powerpoint/2010/main" val="4089605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6B8A436-E0DE-47E2-9348-DDA7A33B9257}" type="datetimeFigureOut">
              <a:rPr lang="en-US" smtClean="0"/>
              <a:t>02-Jan-19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96382F-87C2-4787-8A78-671C7FF4835F}" type="slidenum">
              <a:rPr lang="en-US" smtClean="0"/>
              <a:t>‹#›</a:t>
            </a:fld>
            <a:endParaRPr lang="en-US"/>
          </a:p>
        </p:txBody>
      </p:sp>
    </p:spTree>
    <p:extLst>
      <p:ext uri="{BB962C8B-B14F-4D97-AF65-F5344CB8AC3E}">
        <p14:creationId xmlns:p14="http://schemas.microsoft.com/office/powerpoint/2010/main" val="2511214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6B8A436-E0DE-47E2-9348-DDA7A33B9257}" type="datetimeFigureOut">
              <a:rPr lang="en-US" smtClean="0"/>
              <a:t>02-Jan-19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896382F-87C2-4787-8A78-671C7FF4835F}" type="slidenum">
              <a:rPr lang="en-US" smtClean="0"/>
              <a:t>‹#›</a:t>
            </a:fld>
            <a:endParaRPr lang="en-US"/>
          </a:p>
        </p:txBody>
      </p:sp>
    </p:spTree>
    <p:extLst>
      <p:ext uri="{BB962C8B-B14F-4D97-AF65-F5344CB8AC3E}">
        <p14:creationId xmlns:p14="http://schemas.microsoft.com/office/powerpoint/2010/main" val="3555234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6B8A436-E0DE-47E2-9348-DDA7A33B9257}" type="datetimeFigureOut">
              <a:rPr lang="en-US" smtClean="0"/>
              <a:t>02-Jan-19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896382F-87C2-4787-8A78-671C7FF4835F}" type="slidenum">
              <a:rPr lang="en-US" smtClean="0"/>
              <a:t>‹#›</a:t>
            </a:fld>
            <a:endParaRPr lang="en-US"/>
          </a:p>
        </p:txBody>
      </p:sp>
    </p:spTree>
    <p:extLst>
      <p:ext uri="{BB962C8B-B14F-4D97-AF65-F5344CB8AC3E}">
        <p14:creationId xmlns:p14="http://schemas.microsoft.com/office/powerpoint/2010/main" val="4262569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B8A436-E0DE-47E2-9348-DDA7A33B9257}" type="datetimeFigureOut">
              <a:rPr lang="en-US" smtClean="0"/>
              <a:t>02-Jan-19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896382F-87C2-4787-8A78-671C7FF4835F}" type="slidenum">
              <a:rPr lang="en-US" smtClean="0"/>
              <a:t>‹#›</a:t>
            </a:fld>
            <a:endParaRPr lang="en-US"/>
          </a:p>
        </p:txBody>
      </p:sp>
    </p:spTree>
    <p:extLst>
      <p:ext uri="{BB962C8B-B14F-4D97-AF65-F5344CB8AC3E}">
        <p14:creationId xmlns:p14="http://schemas.microsoft.com/office/powerpoint/2010/main" val="42931939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B8A436-E0DE-47E2-9348-DDA7A33B9257}" type="datetimeFigureOut">
              <a:rPr lang="en-US" smtClean="0"/>
              <a:t>02-Jan-19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96382F-87C2-4787-8A78-671C7FF4835F}" type="slidenum">
              <a:rPr lang="en-US" smtClean="0"/>
              <a:t>‹#›</a:t>
            </a:fld>
            <a:endParaRPr lang="en-US"/>
          </a:p>
        </p:txBody>
      </p:sp>
    </p:spTree>
    <p:extLst>
      <p:ext uri="{BB962C8B-B14F-4D97-AF65-F5344CB8AC3E}">
        <p14:creationId xmlns:p14="http://schemas.microsoft.com/office/powerpoint/2010/main" val="3296677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B8A436-E0DE-47E2-9348-DDA7A33B9257}" type="datetimeFigureOut">
              <a:rPr lang="en-US" smtClean="0"/>
              <a:t>02-Jan-19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96382F-87C2-4787-8A78-671C7FF4835F}" type="slidenum">
              <a:rPr lang="en-US" smtClean="0"/>
              <a:t>‹#›</a:t>
            </a:fld>
            <a:endParaRPr lang="en-US"/>
          </a:p>
        </p:txBody>
      </p:sp>
    </p:spTree>
    <p:extLst>
      <p:ext uri="{BB962C8B-B14F-4D97-AF65-F5344CB8AC3E}">
        <p14:creationId xmlns:p14="http://schemas.microsoft.com/office/powerpoint/2010/main" val="3265394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B8A436-E0DE-47E2-9348-DDA7A33B9257}" type="datetimeFigureOut">
              <a:rPr lang="en-US" smtClean="0"/>
              <a:t>02-Jan-19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96382F-87C2-4787-8A78-671C7FF4835F}" type="slidenum">
              <a:rPr lang="en-US" smtClean="0"/>
              <a:t>‹#›</a:t>
            </a:fld>
            <a:endParaRPr lang="en-US"/>
          </a:p>
        </p:txBody>
      </p:sp>
    </p:spTree>
    <p:extLst>
      <p:ext uri="{BB962C8B-B14F-4D97-AF65-F5344CB8AC3E}">
        <p14:creationId xmlns:p14="http://schemas.microsoft.com/office/powerpoint/2010/main" val="27318944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F70E46-05AA-42C1-83E9-462D4BCE47C4}" type="datetimeFigureOut">
              <a:rPr lang="en-US" smtClean="0"/>
              <a:t>02-Jan-19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D94FDF-9081-4C3D-9833-6244B1919455}" type="slidenum">
              <a:rPr lang="en-US" smtClean="0"/>
              <a:t>‹#›</a:t>
            </a:fld>
            <a:endParaRPr lang="en-US"/>
          </a:p>
        </p:txBody>
      </p:sp>
    </p:spTree>
    <p:extLst>
      <p:ext uri="{BB962C8B-B14F-4D97-AF65-F5344CB8AC3E}">
        <p14:creationId xmlns:p14="http://schemas.microsoft.com/office/powerpoint/2010/main" val="29222433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hyperlink" Target="https://en.wikipedia.org/wiki/Inductor"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NUL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hyperlink" Target="https://en.wikipedia.org/wiki/Kilowatt_hour" TargetMode="External"/><Relationship Id="rId2" Type="http://schemas.openxmlformats.org/officeDocument/2006/relationships/hyperlink" Target="https://en.wikipedia.org/wiki/Kilowatt" TargetMode="External"/><Relationship Id="rId1" Type="http://schemas.openxmlformats.org/officeDocument/2006/relationships/slideLayout" Target="../slideLayouts/slideLayout2.xml"/><Relationship Id="rId4" Type="http://schemas.openxmlformats.org/officeDocument/2006/relationships/hyperlink" Target="https://en.wikipedia.org/wiki/Day"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NUL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NUL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en.wikipedia.org/wiki/Switchgear" TargetMode="External"/><Relationship Id="rId2" Type="http://schemas.openxmlformats.org/officeDocument/2006/relationships/hyperlink" Target="https://en.wikipedia.org/wiki/Power_distribution" TargetMode="External"/><Relationship Id="rId1" Type="http://schemas.openxmlformats.org/officeDocument/2006/relationships/slideLayout" Target="../slideLayouts/slideLayout2.xml"/><Relationship Id="rId6" Type="http://schemas.openxmlformats.org/officeDocument/2006/relationships/hyperlink" Target="https://en.wikipedia.org/wiki/Transformer" TargetMode="External"/><Relationship Id="rId5" Type="http://schemas.openxmlformats.org/officeDocument/2006/relationships/hyperlink" Target="https://en.wikipedia.org/wiki/Distribution_transformer" TargetMode="External"/><Relationship Id="rId4" Type="http://schemas.openxmlformats.org/officeDocument/2006/relationships/hyperlink" Target="https://en.wikipedia.org/wiki/Circuit_breaker" TargetMode="External"/></Relationships>
</file>

<file path=ppt/slides/_rels/slide26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hyperlink" Target="https://www.electrical4u.com/electrical-circuit-breaker-operation-and-types-of-circuit-breaker/" TargetMode="Externa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hyperlink" Target="https://www.electrical4u.com/electrical-circuit-breaker-operation-and-types-of-circuit-breaker/" TargetMode="Externa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hyperlink" Target="https://www.electrical4u.com/electrical-circuit-breaker-operation-and-types-of-circuit-breaker/" TargetMode="Externa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image" Target="../media/image186.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hyperlink" Target="https://www.electricaltechnology.org/2013/10/power-factor-improvement-methods-with-their-advantages-disadvantages.html" TargetMode="External"/><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2" Type="http://schemas.openxmlformats.org/officeDocument/2006/relationships/hyperlink" Target="https://electrical-engineering-portal.com/analysis-of-pole-mounted-mvlv-transformer-grounding" TargetMode="External"/><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2" Type="http://schemas.openxmlformats.org/officeDocument/2006/relationships/hyperlink" Target="https://electrical-engineering-portal.com/measurement-of-insulation-resistance-1" TargetMode="External"/><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2" Type="http://schemas.openxmlformats.org/officeDocument/2006/relationships/image" Target="../media/image217.jpeg"/><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0.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3" Type="http://schemas.openxmlformats.org/officeDocument/2006/relationships/image" Target="../media/image236.emf"/><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2" Type="http://schemas.openxmlformats.org/officeDocument/2006/relationships/hyperlink" Target="mailto:mkamran@uet.edu.pk" TargetMode="Externa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2" Type="http://schemas.openxmlformats.org/officeDocument/2006/relationships/image" Target="../media/image240.emf"/><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3" Type="http://schemas.openxmlformats.org/officeDocument/2006/relationships/image" Target="../media/image243.emf"/><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2" Type="http://schemas.openxmlformats.org/officeDocument/2006/relationships/image" Target="../media/image265.emf"/><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2" Type="http://schemas.openxmlformats.org/officeDocument/2006/relationships/image" Target="../media/image266.emf"/><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2" Type="http://schemas.openxmlformats.org/officeDocument/2006/relationships/image" Target="../media/image267.emf"/><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2" Type="http://schemas.openxmlformats.org/officeDocument/2006/relationships/image" Target="../media/image268.emf"/><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2" Type="http://schemas.openxmlformats.org/officeDocument/2006/relationships/image" Target="../media/image269.emf"/><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2" Type="http://schemas.openxmlformats.org/officeDocument/2006/relationships/image" Target="../media/image270.emf"/><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2" Type="http://schemas.openxmlformats.org/officeDocument/2006/relationships/image" Target="../media/image271.emf"/><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2" Type="http://schemas.openxmlformats.org/officeDocument/2006/relationships/image" Target="../media/image272.emf"/><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2" Type="http://schemas.openxmlformats.org/officeDocument/2006/relationships/image" Target="../media/image273.emf"/><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2" Type="http://schemas.openxmlformats.org/officeDocument/2006/relationships/image" Target="../media/image274.emf"/><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2" Type="http://schemas.openxmlformats.org/officeDocument/2006/relationships/image" Target="../media/image275.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2" Type="http://schemas.openxmlformats.org/officeDocument/2006/relationships/image" Target="../media/image292.emf"/><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3" Type="http://schemas.openxmlformats.org/officeDocument/2006/relationships/image" Target="../media/image304.emf"/><Relationship Id="rId2" Type="http://schemas.openxmlformats.org/officeDocument/2006/relationships/image" Target="../media/image30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3" Type="http://schemas.openxmlformats.org/officeDocument/2006/relationships/image" Target="../media/image309.emf"/><Relationship Id="rId2" Type="http://schemas.openxmlformats.org/officeDocument/2006/relationships/image" Target="../media/image308.png"/><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2" Type="http://schemas.openxmlformats.org/officeDocument/2006/relationships/image" Target="../media/image313.png"/><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3" Type="http://schemas.openxmlformats.org/officeDocument/2006/relationships/image" Target="../media/image316.emf"/><Relationship Id="rId2" Type="http://schemas.openxmlformats.org/officeDocument/2006/relationships/image" Target="../media/image31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2" Type="http://schemas.openxmlformats.org/officeDocument/2006/relationships/image" Target="../media/image318.png"/><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2" Type="http://schemas.openxmlformats.org/officeDocument/2006/relationships/hyperlink" Target="mailto:mkamran@uet.edu.pk" TargetMode="External"/><Relationship Id="rId1" Type="http://schemas.openxmlformats.org/officeDocument/2006/relationships/slideLayout" Target="../slideLayouts/slideLayout1.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2" Type="http://schemas.openxmlformats.org/officeDocument/2006/relationships/image" Target="../media/image323.png"/><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2" Type="http://schemas.openxmlformats.org/officeDocument/2006/relationships/image" Target="../media/image325.png"/><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2" Type="http://schemas.openxmlformats.org/officeDocument/2006/relationships/image" Target="../media/image327.png"/><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2" Type="http://schemas.openxmlformats.org/officeDocument/2006/relationships/image" Target="../media/image328.png"/><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2" Type="http://schemas.openxmlformats.org/officeDocument/2006/relationships/image" Target="../media/image3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2" Type="http://schemas.openxmlformats.org/officeDocument/2006/relationships/image" Target="../media/image332.png"/><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2" Type="http://schemas.openxmlformats.org/officeDocument/2006/relationships/image" Target="../media/image333.png"/><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2" Type="http://schemas.openxmlformats.org/officeDocument/2006/relationships/image" Target="../media/image334.png"/><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2" Type="http://schemas.openxmlformats.org/officeDocument/2006/relationships/image" Target="../media/image335.png"/><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2" Type="http://schemas.openxmlformats.org/officeDocument/2006/relationships/image" Target="../media/image336.png"/><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2" Type="http://schemas.openxmlformats.org/officeDocument/2006/relationships/image" Target="../media/image337.png"/><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2" Type="http://schemas.openxmlformats.org/officeDocument/2006/relationships/image" Target="../media/image338.png"/><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2" Type="http://schemas.openxmlformats.org/officeDocument/2006/relationships/image" Target="../media/image33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2" Type="http://schemas.openxmlformats.org/officeDocument/2006/relationships/image" Target="../media/image342.png"/><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2" Type="http://schemas.openxmlformats.org/officeDocument/2006/relationships/image" Target="../media/image343.png"/><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2" Type="http://schemas.openxmlformats.org/officeDocument/2006/relationships/image" Target="../media/image344.png"/><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3" Type="http://schemas.openxmlformats.org/officeDocument/2006/relationships/image" Target="../media/image346.emf"/><Relationship Id="rId2" Type="http://schemas.openxmlformats.org/officeDocument/2006/relationships/image" Target="../media/image345.emf"/><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2" Type="http://schemas.openxmlformats.org/officeDocument/2006/relationships/image" Target="../media/image347.png"/><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2" Type="http://schemas.openxmlformats.org/officeDocument/2006/relationships/image" Target="../media/image348.emf"/><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2" Type="http://schemas.openxmlformats.org/officeDocument/2006/relationships/image" Target="../media/image349.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2" Type="http://schemas.openxmlformats.org/officeDocument/2006/relationships/image" Target="../media/image350.emf"/><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2" Type="http://schemas.openxmlformats.org/officeDocument/2006/relationships/image" Target="../media/image351.emf"/><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en.wikipedia.org/wiki/SEGS"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Power System Planning</a:t>
            </a:r>
            <a:endParaRPr lang="en-US" dirty="0"/>
          </a:p>
        </p:txBody>
      </p:sp>
      <p:sp>
        <p:nvSpPr>
          <p:cNvPr id="3" name="Subtitle 2"/>
          <p:cNvSpPr>
            <a:spLocks noGrp="1"/>
          </p:cNvSpPr>
          <p:nvPr>
            <p:ph type="subTitle" idx="1"/>
          </p:nvPr>
        </p:nvSpPr>
        <p:spPr/>
        <p:txBody>
          <a:bodyPr/>
          <a:lstStyle/>
          <a:p>
            <a:r>
              <a:rPr lang="en-US" dirty="0" smtClean="0"/>
              <a:t>Muhammad Kamran, PhD</a:t>
            </a:r>
          </a:p>
          <a:p>
            <a:r>
              <a:rPr lang="en-US" dirty="0" smtClean="0"/>
              <a:t>Professor, EED, UET</a:t>
            </a:r>
          </a:p>
          <a:p>
            <a:r>
              <a:rPr lang="en-US" dirty="0" smtClean="0"/>
              <a:t>mkamran@uet.edu.pk</a:t>
            </a:r>
            <a:endParaRPr lang="en-US" dirty="0"/>
          </a:p>
        </p:txBody>
      </p:sp>
    </p:spTree>
    <p:extLst>
      <p:ext uri="{BB962C8B-B14F-4D97-AF65-F5344CB8AC3E}">
        <p14:creationId xmlns:p14="http://schemas.microsoft.com/office/powerpoint/2010/main" val="3340730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1825625"/>
            <a:ext cx="10515600" cy="4351338"/>
          </a:xfrm>
          <a:prstGeom prst="rect">
            <a:avLst/>
          </a:prstGeom>
        </p:spPr>
      </p:pic>
    </p:spTree>
    <p:extLst>
      <p:ext uri="{BB962C8B-B14F-4D97-AF65-F5344CB8AC3E}">
        <p14:creationId xmlns:p14="http://schemas.microsoft.com/office/powerpoint/2010/main" val="35439418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Biomass</a:t>
            </a:r>
            <a:endParaRPr lang="en-US" dirty="0"/>
          </a:p>
        </p:txBody>
      </p:sp>
      <p:sp>
        <p:nvSpPr>
          <p:cNvPr id="3" name="Content Placeholder 2"/>
          <p:cNvSpPr>
            <a:spLocks noGrp="1"/>
          </p:cNvSpPr>
          <p:nvPr>
            <p:ph idx="1"/>
          </p:nvPr>
        </p:nvSpPr>
        <p:spPr/>
        <p:txBody>
          <a:bodyPr>
            <a:normAutofit fontScale="92500" lnSpcReduction="10000"/>
          </a:bodyPr>
          <a:lstStyle/>
          <a:p>
            <a:pPr algn="just"/>
            <a:r>
              <a:rPr lang="en-US" dirty="0"/>
              <a:t>Growing crops of wood or other kinds of biomass to burn as fuel for generating electricity has some appeal as a means of </a:t>
            </a:r>
            <a:r>
              <a:rPr lang="en-US" dirty="0" smtClean="0"/>
              <a:t>utilizing </a:t>
            </a:r>
            <a:r>
              <a:rPr lang="en-US" dirty="0"/>
              <a:t>the solar energy captured by photosynthesis for electrical power </a:t>
            </a:r>
            <a:r>
              <a:rPr lang="en-US" dirty="0" smtClean="0"/>
              <a:t>generation</a:t>
            </a:r>
          </a:p>
          <a:p>
            <a:pPr algn="just"/>
            <a:r>
              <a:rPr lang="en-US" dirty="0" smtClean="0"/>
              <a:t>The </a:t>
            </a:r>
            <a:r>
              <a:rPr lang="en-US" dirty="0"/>
              <a:t>main advantages of biofuels are that they are renewable energy resources which ultimately do not contribute to global </a:t>
            </a:r>
            <a:r>
              <a:rPr lang="en-US" dirty="0" smtClean="0"/>
              <a:t>warming</a:t>
            </a:r>
          </a:p>
          <a:p>
            <a:pPr algn="just"/>
            <a:r>
              <a:rPr lang="en-US" dirty="0"/>
              <a:t>Just as with fossil fuels however, burning biomass fuel to raise steam in conventional electricity generating plants also generates greenhouse </a:t>
            </a:r>
            <a:r>
              <a:rPr lang="en-US" dirty="0" smtClean="0"/>
              <a:t>gases</a:t>
            </a:r>
          </a:p>
          <a:p>
            <a:pPr algn="just"/>
            <a:r>
              <a:rPr lang="en-US" dirty="0" smtClean="0"/>
              <a:t> </a:t>
            </a:r>
            <a:r>
              <a:rPr lang="en-US" dirty="0"/>
              <a:t>In the case of biomass however, the process of growing the new biomass is based on photosynthesis which uses energy captured from sunlight to extract CO</a:t>
            </a:r>
            <a:r>
              <a:rPr lang="en-US" baseline="-25000" dirty="0"/>
              <a:t>2</a:t>
            </a:r>
            <a:r>
              <a:rPr lang="en-US" dirty="0"/>
              <a:t> from the atmosphere and convert it into the combustible organic compounds thus offsetting the greenhouse gas generated by burning</a:t>
            </a:r>
          </a:p>
        </p:txBody>
      </p:sp>
    </p:spTree>
    <p:extLst>
      <p:ext uri="{BB962C8B-B14F-4D97-AF65-F5344CB8AC3E}">
        <p14:creationId xmlns:p14="http://schemas.microsoft.com/office/powerpoint/2010/main" val="9432569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Unfortunately the logistics often defeat the arguments for using </a:t>
            </a:r>
            <a:r>
              <a:rPr lang="en-US" dirty="0" smtClean="0"/>
              <a:t>biomass</a:t>
            </a:r>
          </a:p>
          <a:p>
            <a:r>
              <a:rPr lang="en-US" dirty="0" smtClean="0"/>
              <a:t>The </a:t>
            </a:r>
            <a:r>
              <a:rPr lang="en-US" dirty="0"/>
              <a:t>energy content of biomass is relatively low and vast areas of land are needed for cultivating the fuels and furthermore a lot of energy is required to harvest and move the crops to the power station</a:t>
            </a:r>
          </a:p>
        </p:txBody>
      </p:sp>
    </p:spTree>
    <p:extLst>
      <p:ext uri="{BB962C8B-B14F-4D97-AF65-F5344CB8AC3E}">
        <p14:creationId xmlns:p14="http://schemas.microsoft.com/office/powerpoint/2010/main" val="367138659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Parameters effecting Biofuels for energy generation</a:t>
            </a:r>
            <a:endParaRPr lang="en-US" dirty="0"/>
          </a:p>
        </p:txBody>
      </p:sp>
      <p:sp>
        <p:nvSpPr>
          <p:cNvPr id="3" name="Content Placeholder 2"/>
          <p:cNvSpPr>
            <a:spLocks noGrp="1"/>
          </p:cNvSpPr>
          <p:nvPr>
            <p:ph idx="1"/>
          </p:nvPr>
        </p:nvSpPr>
        <p:spPr/>
        <p:txBody>
          <a:bodyPr/>
          <a:lstStyle/>
          <a:p>
            <a:pPr algn="just"/>
            <a:r>
              <a:rPr lang="en-US" dirty="0"/>
              <a:t>The energy content of biomass fuels, as harvested, is highly variable due to the variability of the moisture content of the fuel as well as the nature of the crop </a:t>
            </a:r>
            <a:r>
              <a:rPr lang="en-US" dirty="0" smtClean="0"/>
              <a:t>itself</a:t>
            </a:r>
          </a:p>
          <a:p>
            <a:pPr algn="just"/>
            <a:r>
              <a:rPr lang="en-US" dirty="0" smtClean="0"/>
              <a:t>Woods </a:t>
            </a:r>
            <a:r>
              <a:rPr lang="en-US" dirty="0"/>
              <a:t>and grasses as harvested may have calorific values of only 10 GJ/</a:t>
            </a:r>
            <a:r>
              <a:rPr lang="en-US" dirty="0" err="1"/>
              <a:t>tonne</a:t>
            </a:r>
            <a:r>
              <a:rPr lang="en-US" dirty="0"/>
              <a:t> due their high moisture content, typically 50%, but the calorific value may be improved by drying the </a:t>
            </a:r>
            <a:r>
              <a:rPr lang="en-US" dirty="0" smtClean="0"/>
              <a:t>fuel</a:t>
            </a:r>
          </a:p>
          <a:p>
            <a:pPr algn="just"/>
            <a:r>
              <a:rPr lang="en-US" dirty="0" smtClean="0"/>
              <a:t>Natural </a:t>
            </a:r>
            <a:r>
              <a:rPr lang="en-US" dirty="0"/>
              <a:t>air drying can reduce the moisture content to as low as 20% and oven drying to even lower levels enabling calorific values of 18 GJ/</a:t>
            </a:r>
            <a:r>
              <a:rPr lang="en-US" dirty="0" err="1"/>
              <a:t>tonne</a:t>
            </a:r>
            <a:r>
              <a:rPr lang="en-US" dirty="0"/>
              <a:t> or more to be achieved.</a:t>
            </a:r>
          </a:p>
        </p:txBody>
      </p:sp>
    </p:spTree>
    <p:extLst>
      <p:ext uri="{BB962C8B-B14F-4D97-AF65-F5344CB8AC3E}">
        <p14:creationId xmlns:p14="http://schemas.microsoft.com/office/powerpoint/2010/main" val="26734138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Electricity Generation Plant</a:t>
            </a:r>
            <a:endParaRPr lang="en-US" dirty="0"/>
          </a:p>
        </p:txBody>
      </p:sp>
      <p:pic>
        <p:nvPicPr>
          <p:cNvPr id="4" name="Content Placeholder 3"/>
          <p:cNvPicPr>
            <a:picLocks noGrp="1" noChangeAspect="1"/>
          </p:cNvPicPr>
          <p:nvPr>
            <p:ph idx="1"/>
          </p:nvPr>
        </p:nvPicPr>
        <p:blipFill>
          <a:blip r:embed="rId2"/>
          <a:stretch>
            <a:fillRect/>
          </a:stretch>
        </p:blipFill>
        <p:spPr>
          <a:xfrm>
            <a:off x="1312606" y="1548581"/>
            <a:ext cx="9365226" cy="4675238"/>
          </a:xfrm>
          <a:prstGeom prst="rect">
            <a:avLst/>
          </a:prstGeom>
        </p:spPr>
      </p:pic>
    </p:spTree>
    <p:extLst>
      <p:ext uri="{BB962C8B-B14F-4D97-AF65-F5344CB8AC3E}">
        <p14:creationId xmlns:p14="http://schemas.microsoft.com/office/powerpoint/2010/main" val="15057630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Energy Storage</a:t>
            </a:r>
            <a:endParaRPr lang="en-US" dirty="0"/>
          </a:p>
        </p:txBody>
      </p:sp>
      <p:sp>
        <p:nvSpPr>
          <p:cNvPr id="3" name="Content Placeholder 2"/>
          <p:cNvSpPr>
            <a:spLocks noGrp="1"/>
          </p:cNvSpPr>
          <p:nvPr>
            <p:ph idx="1"/>
          </p:nvPr>
        </p:nvSpPr>
        <p:spPr/>
        <p:txBody>
          <a:bodyPr/>
          <a:lstStyle/>
          <a:p>
            <a:r>
              <a:rPr lang="en-US" dirty="0" smtClean="0"/>
              <a:t>There is </a:t>
            </a:r>
            <a:r>
              <a:rPr lang="en-US" dirty="0"/>
              <a:t>a </a:t>
            </a:r>
            <a:r>
              <a:rPr lang="en-US" dirty="0" smtClean="0"/>
              <a:t>lot problem in storing electricity in large quantities</a:t>
            </a:r>
          </a:p>
          <a:p>
            <a:r>
              <a:rPr lang="en-US" dirty="0" smtClean="0"/>
              <a:t>Energy which </a:t>
            </a:r>
            <a:r>
              <a:rPr lang="en-US" dirty="0"/>
              <a:t>can be </a:t>
            </a:r>
            <a:r>
              <a:rPr lang="en-US" dirty="0" smtClean="0"/>
              <a:t>converted into electricity can </a:t>
            </a:r>
            <a:r>
              <a:rPr lang="en-US" dirty="0"/>
              <a:t>be </a:t>
            </a:r>
            <a:r>
              <a:rPr lang="en-US" dirty="0" smtClean="0"/>
              <a:t>stored in </a:t>
            </a:r>
            <a:r>
              <a:rPr lang="en-US" dirty="0"/>
              <a:t>a number of </a:t>
            </a:r>
            <a:r>
              <a:rPr lang="en-US" dirty="0" smtClean="0"/>
              <a:t>ways</a:t>
            </a:r>
          </a:p>
          <a:p>
            <a:r>
              <a:rPr lang="en-US" dirty="0" smtClean="0"/>
              <a:t>Storage of </a:t>
            </a:r>
            <a:r>
              <a:rPr lang="en-US" dirty="0"/>
              <a:t>any </a:t>
            </a:r>
            <a:r>
              <a:rPr lang="en-US" dirty="0" smtClean="0"/>
              <a:t>nature is however very </a:t>
            </a:r>
            <a:r>
              <a:rPr lang="en-US" dirty="0"/>
              <a:t>costly </a:t>
            </a:r>
            <a:r>
              <a:rPr lang="en-US" dirty="0" smtClean="0"/>
              <a:t>and its economics must be worked </a:t>
            </a:r>
            <a:r>
              <a:rPr lang="en-US" dirty="0"/>
              <a:t>out properly </a:t>
            </a:r>
            <a:endParaRPr lang="en-US" dirty="0" smtClean="0"/>
          </a:p>
          <a:p>
            <a:r>
              <a:rPr lang="en-US" dirty="0"/>
              <a:t>Various options </a:t>
            </a:r>
            <a:r>
              <a:rPr lang="en-US" dirty="0" smtClean="0"/>
              <a:t>available are</a:t>
            </a:r>
            <a:r>
              <a:rPr lang="en-US" dirty="0"/>
              <a:t>: </a:t>
            </a:r>
            <a:r>
              <a:rPr lang="en-US" dirty="0" smtClean="0"/>
              <a:t>pumped storage, compressed air</a:t>
            </a:r>
            <a:r>
              <a:rPr lang="en-US" dirty="0"/>
              <a:t>, </a:t>
            </a:r>
            <a:r>
              <a:rPr lang="en-US" dirty="0" smtClean="0"/>
              <a:t>heat, hydrogen gas, secondary batteries</a:t>
            </a:r>
            <a:r>
              <a:rPr lang="en-US" dirty="0"/>
              <a:t>, </a:t>
            </a:r>
            <a:r>
              <a:rPr lang="en-US" dirty="0" smtClean="0"/>
              <a:t>fly wheels and superconducting coils</a:t>
            </a: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241163042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pPr algn="just"/>
            <a:r>
              <a:rPr lang="en-US" dirty="0"/>
              <a:t>As already mentioned, gas turbines are normally used for meeting </a:t>
            </a:r>
            <a:r>
              <a:rPr lang="en-US" dirty="0" smtClean="0"/>
              <a:t>peak loads </a:t>
            </a:r>
            <a:r>
              <a:rPr lang="en-US" dirty="0"/>
              <a:t>but are very </a:t>
            </a:r>
            <a:r>
              <a:rPr lang="en-US" dirty="0" smtClean="0"/>
              <a:t>expensive</a:t>
            </a:r>
          </a:p>
          <a:p>
            <a:pPr algn="just"/>
            <a:r>
              <a:rPr lang="en-US" dirty="0" smtClean="0"/>
              <a:t>A </a:t>
            </a:r>
            <a:r>
              <a:rPr lang="en-US" dirty="0"/>
              <a:t>significant amount of storage capable </a:t>
            </a:r>
            <a:r>
              <a:rPr lang="en-US" dirty="0" smtClean="0"/>
              <a:t>of instantaneous use would </a:t>
            </a:r>
            <a:r>
              <a:rPr lang="en-US" dirty="0"/>
              <a:t>be </a:t>
            </a:r>
            <a:r>
              <a:rPr lang="en-US" dirty="0" smtClean="0"/>
              <a:t>better way </a:t>
            </a:r>
            <a:r>
              <a:rPr lang="en-US" dirty="0"/>
              <a:t>of </a:t>
            </a:r>
            <a:r>
              <a:rPr lang="en-US" dirty="0" smtClean="0"/>
              <a:t>meetings peak loads, and </a:t>
            </a:r>
            <a:r>
              <a:rPr lang="en-US" dirty="0"/>
              <a:t>so far</a:t>
            </a:r>
            <a:br>
              <a:rPr lang="en-US" dirty="0"/>
            </a:br>
            <a:r>
              <a:rPr lang="en-US" dirty="0"/>
              <a:t>the most </a:t>
            </a:r>
            <a:r>
              <a:rPr lang="en-US" dirty="0" smtClean="0"/>
              <a:t>important way </a:t>
            </a:r>
            <a:r>
              <a:rPr lang="en-US" dirty="0"/>
              <a:t>is to </a:t>
            </a:r>
            <a:r>
              <a:rPr lang="en-US" dirty="0" smtClean="0"/>
              <a:t>have a pumped storage plan </a:t>
            </a:r>
          </a:p>
          <a:p>
            <a:pPr algn="just"/>
            <a:r>
              <a:rPr lang="en-US" b="1" dirty="0" smtClean="0">
                <a:solidFill>
                  <a:srgbClr val="FF0000"/>
                </a:solidFill>
              </a:rPr>
              <a:t>Secondary Batteries: </a:t>
            </a:r>
          </a:p>
          <a:p>
            <a:pPr algn="just"/>
            <a:r>
              <a:rPr lang="en-US" dirty="0" smtClean="0"/>
              <a:t>The </a:t>
            </a:r>
            <a:r>
              <a:rPr lang="en-US" dirty="0"/>
              <a:t>most widely </a:t>
            </a:r>
            <a:r>
              <a:rPr lang="en-US" dirty="0" smtClean="0"/>
              <a:t>used storage battery is </a:t>
            </a:r>
            <a:r>
              <a:rPr lang="en-US" dirty="0"/>
              <a:t>the lead acid </a:t>
            </a:r>
            <a:r>
              <a:rPr lang="en-US" dirty="0" smtClean="0"/>
              <a:t>battery</a:t>
            </a:r>
          </a:p>
          <a:p>
            <a:r>
              <a:rPr lang="en-US" dirty="0" smtClean="0"/>
              <a:t>Sodium-</a:t>
            </a:r>
            <a:r>
              <a:rPr lang="en-US" dirty="0" err="1" smtClean="0"/>
              <a:t>sulphur</a:t>
            </a:r>
            <a:r>
              <a:rPr lang="en-US" dirty="0" smtClean="0"/>
              <a:t> battery (</a:t>
            </a:r>
            <a:r>
              <a:rPr lang="en-US" dirty="0"/>
              <a:t>200 </a:t>
            </a:r>
            <a:r>
              <a:rPr lang="en-US" dirty="0" err="1"/>
              <a:t>Wh</a:t>
            </a:r>
            <a:r>
              <a:rPr lang="en-US" dirty="0"/>
              <a:t>/kg) and </a:t>
            </a:r>
            <a:r>
              <a:rPr lang="en-US" dirty="0" smtClean="0"/>
              <a:t>other combinations </a:t>
            </a:r>
            <a:r>
              <a:rPr lang="en-US" dirty="0"/>
              <a:t>of </a:t>
            </a:r>
            <a:r>
              <a:rPr lang="en-US" dirty="0" smtClean="0"/>
              <a:t>materials are also being developed to </a:t>
            </a:r>
            <a:r>
              <a:rPr lang="en-US" dirty="0"/>
              <a:t>get more </a:t>
            </a:r>
            <a:r>
              <a:rPr lang="en-US" dirty="0" smtClean="0"/>
              <a:t>output and </a:t>
            </a:r>
            <a:r>
              <a:rPr lang="en-US" smtClean="0"/>
              <a:t>storage per unit </a:t>
            </a:r>
            <a:r>
              <a:rPr lang="en-US" dirty="0" smtClean="0"/>
              <a:t>weight</a:t>
            </a:r>
            <a:r>
              <a:rPr lang="en-US" dirty="0"/>
              <a:t>. </a:t>
            </a:r>
            <a:br>
              <a:rPr lang="en-US" dirty="0"/>
            </a:br>
            <a:r>
              <a:rPr lang="en-US" dirty="0"/>
              <a:t> </a:t>
            </a:r>
            <a:br>
              <a:rPr lang="en-US" dirty="0"/>
            </a:br>
            <a:r>
              <a:rPr lang="en-US" dirty="0"/>
              <a:t/>
            </a:r>
            <a:br>
              <a:rPr lang="en-US" dirty="0"/>
            </a:br>
            <a:endParaRPr lang="en-US" dirty="0"/>
          </a:p>
        </p:txBody>
      </p:sp>
    </p:spTree>
    <p:extLst>
      <p:ext uri="{BB962C8B-B14F-4D97-AF65-F5344CB8AC3E}">
        <p14:creationId xmlns:p14="http://schemas.microsoft.com/office/powerpoint/2010/main" val="42764220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 conductor</a:t>
            </a:r>
            <a:endParaRPr lang="en-US" dirty="0"/>
          </a:p>
        </p:txBody>
      </p:sp>
      <p:pic>
        <p:nvPicPr>
          <p:cNvPr id="2050" name="Picture 2" descr="Image result for superconducting coils for energy storag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22073" y="2895600"/>
            <a:ext cx="5652654" cy="2050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75431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a:t>Superconducting</a:t>
            </a:r>
            <a:r>
              <a:rPr lang="en-US" dirty="0"/>
              <a:t> Magnetic </a:t>
            </a:r>
            <a:r>
              <a:rPr lang="en-US" b="1" dirty="0"/>
              <a:t>Energy Storage</a:t>
            </a:r>
            <a:r>
              <a:rPr lang="en-US" dirty="0"/>
              <a:t> (SMES) systems </a:t>
            </a:r>
            <a:r>
              <a:rPr lang="en-US" b="1" dirty="0"/>
              <a:t>store energy</a:t>
            </a:r>
            <a:r>
              <a:rPr lang="en-US" dirty="0"/>
              <a:t> in the magnetic field created by the flow of direct current in a </a:t>
            </a:r>
            <a:r>
              <a:rPr lang="en-US" b="1" dirty="0"/>
              <a:t>superconducting coil</a:t>
            </a:r>
            <a:r>
              <a:rPr lang="en-US" dirty="0"/>
              <a:t> which has been </a:t>
            </a:r>
            <a:r>
              <a:rPr lang="en-US" dirty="0" smtClean="0"/>
              <a:t>cryogenically </a:t>
            </a:r>
            <a:r>
              <a:rPr lang="en-US" dirty="0"/>
              <a:t>cooled to a temperature below its </a:t>
            </a:r>
            <a:r>
              <a:rPr lang="en-US" b="1" dirty="0"/>
              <a:t>superconducting</a:t>
            </a:r>
            <a:r>
              <a:rPr lang="en-US" dirty="0"/>
              <a:t> critical </a:t>
            </a:r>
            <a:r>
              <a:rPr lang="en-US" dirty="0" smtClean="0"/>
              <a:t>temperature</a:t>
            </a:r>
          </a:p>
          <a:p>
            <a:r>
              <a:rPr lang="en-US" dirty="0"/>
              <a:t>A typical SMES system includes three parts: superconducting </a:t>
            </a:r>
            <a:r>
              <a:rPr lang="en-US" dirty="0">
                <a:hlinkClick r:id="rId2" tooltip="Inductor"/>
              </a:rPr>
              <a:t>coil</a:t>
            </a:r>
            <a:r>
              <a:rPr lang="en-US" dirty="0"/>
              <a:t>, power conditioning system and cryogenically cooled </a:t>
            </a:r>
            <a:r>
              <a:rPr lang="en-US" dirty="0" smtClean="0"/>
              <a:t>refrigerator</a:t>
            </a:r>
          </a:p>
          <a:p>
            <a:r>
              <a:rPr lang="en-US" dirty="0" smtClean="0"/>
              <a:t>Once </a:t>
            </a:r>
            <a:r>
              <a:rPr lang="en-US" dirty="0"/>
              <a:t>the superconducting coil is charged, the current will not decay and the magnetic energy can be stored indefinitely.</a:t>
            </a:r>
          </a:p>
        </p:txBody>
      </p:sp>
    </p:spTree>
    <p:extLst>
      <p:ext uri="{BB962C8B-B14F-4D97-AF65-F5344CB8AC3E}">
        <p14:creationId xmlns:p14="http://schemas.microsoft.com/office/powerpoint/2010/main" val="23087791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a:bodyPr>
          <a:lstStyle/>
          <a:p>
            <a:pPr algn="just"/>
            <a:r>
              <a:rPr lang="en-US" dirty="0"/>
              <a:t>The stored energy can be released back to the network by discharging the </a:t>
            </a:r>
            <a:r>
              <a:rPr lang="en-US" dirty="0" smtClean="0"/>
              <a:t>coil</a:t>
            </a:r>
          </a:p>
          <a:p>
            <a:pPr algn="just"/>
            <a:r>
              <a:rPr lang="en-US" dirty="0" smtClean="0"/>
              <a:t>The </a:t>
            </a:r>
            <a:r>
              <a:rPr lang="en-US" dirty="0"/>
              <a:t>power conditioning system uses an </a:t>
            </a:r>
            <a:r>
              <a:rPr lang="en-US" dirty="0" smtClean="0"/>
              <a:t>inverter/rectifier to </a:t>
            </a:r>
            <a:r>
              <a:rPr lang="en-US" dirty="0"/>
              <a:t>transform alternating </a:t>
            </a:r>
            <a:r>
              <a:rPr lang="en-US" dirty="0" smtClean="0"/>
              <a:t>current</a:t>
            </a:r>
            <a:r>
              <a:rPr lang="en-US" dirty="0"/>
              <a:t> </a:t>
            </a:r>
            <a:r>
              <a:rPr lang="en-US" dirty="0" smtClean="0"/>
              <a:t>(AC</a:t>
            </a:r>
            <a:r>
              <a:rPr lang="en-US" dirty="0"/>
              <a:t>) power to direct current or convert DC back to AC </a:t>
            </a:r>
            <a:r>
              <a:rPr lang="en-US" dirty="0" smtClean="0"/>
              <a:t>power</a:t>
            </a:r>
          </a:p>
          <a:p>
            <a:pPr algn="just"/>
            <a:r>
              <a:rPr lang="en-US" dirty="0" smtClean="0"/>
              <a:t>The </a:t>
            </a:r>
            <a:r>
              <a:rPr lang="en-US" dirty="0"/>
              <a:t>inverter/rectifier accounts for about 2–3% energy loss in each </a:t>
            </a:r>
            <a:r>
              <a:rPr lang="en-US" dirty="0" smtClean="0"/>
              <a:t>direction</a:t>
            </a:r>
          </a:p>
          <a:p>
            <a:pPr algn="just"/>
            <a:r>
              <a:rPr lang="en-US" dirty="0" smtClean="0"/>
              <a:t>SMES </a:t>
            </a:r>
            <a:r>
              <a:rPr lang="en-US" dirty="0"/>
              <a:t>loses the least amount of electricity in the energy storage process compared to other methods of storing </a:t>
            </a:r>
            <a:r>
              <a:rPr lang="en-US" dirty="0" smtClean="0"/>
              <a:t>energy</a:t>
            </a:r>
          </a:p>
          <a:p>
            <a:pPr algn="just"/>
            <a:r>
              <a:rPr lang="en-US" dirty="0" smtClean="0"/>
              <a:t>SMES </a:t>
            </a:r>
            <a:r>
              <a:rPr lang="en-US" dirty="0"/>
              <a:t>systems are highly efficient; the round-trip efficiency is greater than 95%</a:t>
            </a:r>
          </a:p>
        </p:txBody>
      </p:sp>
    </p:spTree>
    <p:extLst>
      <p:ext uri="{BB962C8B-B14F-4D97-AF65-F5344CB8AC3E}">
        <p14:creationId xmlns:p14="http://schemas.microsoft.com/office/powerpoint/2010/main" val="142395782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Fuel Cells</a:t>
            </a:r>
            <a:endParaRPr lang="en-US" dirty="0"/>
          </a:p>
        </p:txBody>
      </p:sp>
      <p:sp>
        <p:nvSpPr>
          <p:cNvPr id="3" name="Content Placeholder 2"/>
          <p:cNvSpPr>
            <a:spLocks noGrp="1"/>
          </p:cNvSpPr>
          <p:nvPr>
            <p:ph idx="1"/>
          </p:nvPr>
        </p:nvSpPr>
        <p:spPr/>
        <p:txBody>
          <a:bodyPr>
            <a:normAutofit fontScale="85000" lnSpcReduction="20000"/>
          </a:bodyPr>
          <a:lstStyle/>
          <a:p>
            <a:r>
              <a:rPr lang="en-US" dirty="0"/>
              <a:t>A fuel cell </a:t>
            </a:r>
            <a:r>
              <a:rPr lang="en-US" dirty="0" smtClean="0"/>
              <a:t>converts chemical energy of </a:t>
            </a:r>
            <a:r>
              <a:rPr lang="en-US" dirty="0"/>
              <a:t>a fuel into </a:t>
            </a:r>
            <a:r>
              <a:rPr lang="en-US" dirty="0" smtClean="0"/>
              <a:t>electricity directly, with no intermediate combustion cycle</a:t>
            </a:r>
          </a:p>
          <a:p>
            <a:r>
              <a:rPr lang="en-US" dirty="0" smtClean="0"/>
              <a:t>In </a:t>
            </a:r>
            <a:r>
              <a:rPr lang="en-US" dirty="0"/>
              <a:t>the fuel cell, </a:t>
            </a:r>
            <a:r>
              <a:rPr lang="en-US" dirty="0" smtClean="0"/>
              <a:t>hydrogen is supplied to the negative electrode and </a:t>
            </a:r>
            <a:r>
              <a:rPr lang="en-US" dirty="0"/>
              <a:t>oxygen (or air) to the positive </a:t>
            </a:r>
            <a:endParaRPr lang="en-US" dirty="0" smtClean="0"/>
          </a:p>
          <a:p>
            <a:r>
              <a:rPr lang="en-US" dirty="0" smtClean="0"/>
              <a:t>Hydrogen and oxygen are </a:t>
            </a:r>
            <a:r>
              <a:rPr lang="en-US" dirty="0"/>
              <a:t>combined to give water and </a:t>
            </a:r>
            <a:r>
              <a:rPr lang="en-US" dirty="0" smtClean="0"/>
              <a:t>electricity</a:t>
            </a:r>
          </a:p>
          <a:p>
            <a:r>
              <a:rPr lang="en-US" dirty="0" smtClean="0"/>
              <a:t>The </a:t>
            </a:r>
            <a:r>
              <a:rPr lang="en-US" dirty="0"/>
              <a:t>porous </a:t>
            </a:r>
            <a:r>
              <a:rPr lang="en-US" dirty="0" smtClean="0"/>
              <a:t>electrodes allow hydrogen ions </a:t>
            </a:r>
            <a:r>
              <a:rPr lang="en-US" dirty="0"/>
              <a:t>to </a:t>
            </a:r>
            <a:r>
              <a:rPr lang="en-US" dirty="0" smtClean="0"/>
              <a:t>pass</a:t>
            </a:r>
          </a:p>
          <a:p>
            <a:r>
              <a:rPr lang="en-US" dirty="0" smtClean="0"/>
              <a:t>The </a:t>
            </a:r>
            <a:r>
              <a:rPr lang="en-US" dirty="0"/>
              <a:t>main </a:t>
            </a:r>
            <a:r>
              <a:rPr lang="en-US" dirty="0" smtClean="0"/>
              <a:t>reason why </a:t>
            </a:r>
            <a:r>
              <a:rPr lang="en-US" dirty="0"/>
              <a:t>fuel cells </a:t>
            </a:r>
            <a:r>
              <a:rPr lang="en-US" dirty="0" smtClean="0"/>
              <a:t>are not </a:t>
            </a:r>
            <a:r>
              <a:rPr lang="en-US" dirty="0"/>
              <a:t>in wide use </a:t>
            </a:r>
            <a:r>
              <a:rPr lang="en-US" dirty="0" smtClean="0"/>
              <a:t>is their </a:t>
            </a:r>
            <a:r>
              <a:rPr lang="en-US" dirty="0"/>
              <a:t>cost (&gt; $ </a:t>
            </a:r>
            <a:r>
              <a:rPr lang="en-US" dirty="0" smtClean="0"/>
              <a:t>2000/kW)</a:t>
            </a:r>
          </a:p>
          <a:p>
            <a:r>
              <a:rPr lang="en-US" dirty="0" smtClean="0"/>
              <a:t>Global </a:t>
            </a:r>
            <a:r>
              <a:rPr lang="en-US" dirty="0"/>
              <a:t>electricity </a:t>
            </a:r>
            <a:r>
              <a:rPr lang="en-US" dirty="0" smtClean="0"/>
              <a:t>generating capacity from </a:t>
            </a:r>
            <a:r>
              <a:rPr lang="en-US" dirty="0"/>
              <a:t>full </a:t>
            </a:r>
            <a:r>
              <a:rPr lang="en-US" dirty="0" smtClean="0"/>
              <a:t>cells will </a:t>
            </a:r>
            <a:r>
              <a:rPr lang="en-US" dirty="0"/>
              <a:t>grow </a:t>
            </a:r>
            <a:r>
              <a:rPr lang="en-US" dirty="0" smtClean="0"/>
              <a:t>from just </a:t>
            </a:r>
            <a:r>
              <a:rPr lang="en-US" dirty="0"/>
              <a:t>75 Mw in </a:t>
            </a:r>
            <a:r>
              <a:rPr lang="en-US" dirty="0" smtClean="0"/>
              <a:t>2001 </a:t>
            </a:r>
            <a:r>
              <a:rPr lang="en-US" dirty="0"/>
              <a:t>t</a:t>
            </a:r>
            <a:r>
              <a:rPr lang="en-US" dirty="0" smtClean="0"/>
              <a:t>o 15000 MW by 2010 USA</a:t>
            </a:r>
          </a:p>
          <a:p>
            <a:r>
              <a:rPr lang="en-US" dirty="0" smtClean="0"/>
              <a:t>Germany and Japan may </a:t>
            </a:r>
            <a:r>
              <a:rPr lang="en-US" dirty="0"/>
              <a:t>take lead for </a:t>
            </a:r>
            <a:r>
              <a:rPr lang="en-US" dirty="0" smtClean="0"/>
              <a:t>this….. </a:t>
            </a: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2240265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smtClean="0"/>
              <a:t>Reference- Text Book</a:t>
            </a:r>
            <a:endParaRPr lang="en-US" dirty="0"/>
          </a:p>
        </p:txBody>
      </p:sp>
      <p:pic>
        <p:nvPicPr>
          <p:cNvPr id="4" name="Content Placeholder 3"/>
          <p:cNvPicPr>
            <a:picLocks noGrp="1" noChangeAspect="1"/>
          </p:cNvPicPr>
          <p:nvPr>
            <p:ph idx="1"/>
          </p:nvPr>
        </p:nvPicPr>
        <p:blipFill>
          <a:blip r:embed="rId2"/>
          <a:stretch>
            <a:fillRect/>
          </a:stretch>
        </p:blipFill>
        <p:spPr>
          <a:xfrm>
            <a:off x="838200" y="1914524"/>
            <a:ext cx="10515600" cy="4029075"/>
          </a:xfrm>
          <a:prstGeom prst="rect">
            <a:avLst/>
          </a:prstGeom>
        </p:spPr>
      </p:pic>
    </p:spTree>
    <p:extLst>
      <p:ext uri="{BB962C8B-B14F-4D97-AF65-F5344CB8AC3E}">
        <p14:creationId xmlns:p14="http://schemas.microsoft.com/office/powerpoint/2010/main" val="333041983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Hydrogen Energy System</a:t>
            </a:r>
            <a:endParaRPr lang="en-US" dirty="0"/>
          </a:p>
        </p:txBody>
      </p:sp>
      <p:sp>
        <p:nvSpPr>
          <p:cNvPr id="3" name="Content Placeholder 2"/>
          <p:cNvSpPr>
            <a:spLocks noGrp="1"/>
          </p:cNvSpPr>
          <p:nvPr>
            <p:ph idx="1"/>
          </p:nvPr>
        </p:nvSpPr>
        <p:spPr/>
        <p:txBody>
          <a:bodyPr>
            <a:normAutofit/>
          </a:bodyPr>
          <a:lstStyle/>
          <a:p>
            <a:r>
              <a:rPr lang="en-US" dirty="0"/>
              <a:t>Hydrogen can be used as a medium for energy </a:t>
            </a:r>
            <a:r>
              <a:rPr lang="en-US" dirty="0" smtClean="0"/>
              <a:t>transmission and storage</a:t>
            </a:r>
          </a:p>
          <a:p>
            <a:r>
              <a:rPr lang="en-US" dirty="0" smtClean="0"/>
              <a:t>Electrolysis is </a:t>
            </a:r>
            <a:r>
              <a:rPr lang="en-US" dirty="0"/>
              <a:t>a </a:t>
            </a:r>
            <a:r>
              <a:rPr lang="en-US" dirty="0" smtClean="0"/>
              <a:t>well-established commercial process yielding pure hydrogen</a:t>
            </a:r>
            <a:endParaRPr lang="en-US" dirty="0"/>
          </a:p>
          <a:p>
            <a:r>
              <a:rPr lang="en-US" dirty="0" smtClean="0"/>
              <a:t>H</a:t>
            </a:r>
            <a:r>
              <a:rPr lang="en-US" baseline="-25000" dirty="0" smtClean="0"/>
              <a:t>2</a:t>
            </a:r>
            <a:r>
              <a:rPr lang="en-US" dirty="0" smtClean="0"/>
              <a:t> </a:t>
            </a:r>
            <a:r>
              <a:rPr lang="en-US" dirty="0"/>
              <a:t>can be </a:t>
            </a:r>
            <a:r>
              <a:rPr lang="en-US" dirty="0" smtClean="0"/>
              <a:t>converted very efficiently back to electricity by means of </a:t>
            </a:r>
            <a:r>
              <a:rPr lang="en-US" dirty="0"/>
              <a:t>fuel </a:t>
            </a:r>
            <a:r>
              <a:rPr lang="en-US" dirty="0" smtClean="0"/>
              <a:t>ceils</a:t>
            </a:r>
          </a:p>
          <a:p>
            <a:r>
              <a:rPr lang="en-US" dirty="0" smtClean="0"/>
              <a:t>Also </a:t>
            </a:r>
            <a:r>
              <a:rPr lang="en-US" dirty="0"/>
              <a:t>the </a:t>
            </a:r>
            <a:r>
              <a:rPr lang="en-US" dirty="0" smtClean="0"/>
              <a:t>use of hydrogen as fuel </a:t>
            </a:r>
            <a:r>
              <a:rPr lang="en-US" dirty="0"/>
              <a:t>for </a:t>
            </a:r>
            <a:r>
              <a:rPr lang="en-US" dirty="0" smtClean="0"/>
              <a:t>aircraft and automobiles could encourage its </a:t>
            </a:r>
            <a:r>
              <a:rPr lang="en-US" dirty="0"/>
              <a:t>large </a:t>
            </a:r>
            <a:r>
              <a:rPr lang="en-US" dirty="0" smtClean="0"/>
              <a:t>scale production, storage and distribution  </a:t>
            </a:r>
            <a:r>
              <a:rPr lang="en-US" dirty="0"/>
              <a:t/>
            </a:r>
            <a:br>
              <a:rPr lang="en-US" dirty="0"/>
            </a:br>
            <a:endParaRPr lang="en-US" dirty="0"/>
          </a:p>
        </p:txBody>
      </p:sp>
    </p:spTree>
    <p:extLst>
      <p:ext uri="{BB962C8B-B14F-4D97-AF65-F5344CB8AC3E}">
        <p14:creationId xmlns:p14="http://schemas.microsoft.com/office/powerpoint/2010/main" val="192392250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configuration</a:t>
            </a:r>
            <a:endParaRPr lang="en-US" dirty="0"/>
          </a:p>
        </p:txBody>
      </p:sp>
      <p:sp>
        <p:nvSpPr>
          <p:cNvPr id="3" name="Content Placeholder 2"/>
          <p:cNvSpPr>
            <a:spLocks noGrp="1"/>
          </p:cNvSpPr>
          <p:nvPr>
            <p:ph idx="1"/>
          </p:nvPr>
        </p:nvSpPr>
        <p:spPr/>
        <p:txBody>
          <a:bodyPr/>
          <a:lstStyle/>
          <a:p>
            <a:pPr algn="just"/>
            <a:r>
              <a:rPr lang="en-US" dirty="0"/>
              <a:t>The system </a:t>
            </a:r>
            <a:r>
              <a:rPr lang="en-US" dirty="0" smtClean="0"/>
              <a:t>presented here </a:t>
            </a:r>
            <a:r>
              <a:rPr lang="en-US" dirty="0"/>
              <a:t>includes a hydrogen production installation—via water electrolysis—using renewable energy sources, so as to use it in a fuel cell bus (</a:t>
            </a:r>
            <a:r>
              <a:rPr lang="en-US" dirty="0" smtClean="0"/>
              <a:t>FC)</a:t>
            </a:r>
          </a:p>
          <a:p>
            <a:r>
              <a:rPr lang="en-US" dirty="0" smtClean="0"/>
              <a:t>Figure </a:t>
            </a:r>
            <a:r>
              <a:rPr lang="en-US" dirty="0"/>
              <a:t>illustrates the system </a:t>
            </a:r>
            <a:r>
              <a:rPr lang="en-US" dirty="0" smtClean="0"/>
              <a:t>configuration</a:t>
            </a:r>
          </a:p>
          <a:p>
            <a:r>
              <a:rPr lang="en-US" dirty="0" smtClean="0"/>
              <a:t>The </a:t>
            </a:r>
            <a:r>
              <a:rPr lang="en-US" dirty="0"/>
              <a:t>renewable PV and wind power are taken as primary energy </a:t>
            </a:r>
            <a:r>
              <a:rPr lang="en-US" dirty="0" smtClean="0"/>
              <a:t>sources</a:t>
            </a:r>
          </a:p>
          <a:p>
            <a:pPr algn="just"/>
            <a:r>
              <a:rPr lang="en-US" dirty="0" smtClean="0"/>
              <a:t>It </a:t>
            </a:r>
            <a:r>
              <a:rPr lang="en-US" dirty="0"/>
              <a:t>is noted that solar PV and wind systems cannot provide a continuous supply due to the fact that those systems will generate electricity only during sunny and windy </a:t>
            </a:r>
            <a:r>
              <a:rPr lang="en-US" dirty="0" smtClean="0"/>
              <a:t>days</a:t>
            </a:r>
            <a:endParaRPr lang="en-US" dirty="0"/>
          </a:p>
        </p:txBody>
      </p:sp>
    </p:spTree>
    <p:extLst>
      <p:ext uri="{BB962C8B-B14F-4D97-AF65-F5344CB8AC3E}">
        <p14:creationId xmlns:p14="http://schemas.microsoft.com/office/powerpoint/2010/main" val="20477172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1" y="1675940"/>
            <a:ext cx="10515600" cy="4370899"/>
          </a:xfrm>
          <a:prstGeom prst="rect">
            <a:avLst/>
          </a:prstGeom>
        </p:spPr>
      </p:pic>
    </p:spTree>
    <p:extLst>
      <p:ext uri="{BB962C8B-B14F-4D97-AF65-F5344CB8AC3E}">
        <p14:creationId xmlns:p14="http://schemas.microsoft.com/office/powerpoint/2010/main" val="41240253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Hence, a combination of these two sources improves the overall energy </a:t>
            </a:r>
            <a:r>
              <a:rPr lang="en-US" dirty="0" smtClean="0"/>
              <a:t>output</a:t>
            </a:r>
          </a:p>
          <a:p>
            <a:r>
              <a:rPr lang="en-US" dirty="0" smtClean="0"/>
              <a:t>A </a:t>
            </a:r>
            <a:r>
              <a:rPr lang="en-US" dirty="0"/>
              <a:t>proper optimization is required to ensure having an optimal number and size of PV and </a:t>
            </a:r>
            <a:r>
              <a:rPr lang="en-US" dirty="0" smtClean="0"/>
              <a:t>Wind Turbine</a:t>
            </a:r>
          </a:p>
          <a:p>
            <a:pPr algn="just"/>
            <a:r>
              <a:rPr lang="en-US" dirty="0"/>
              <a:t>All of the energy systems are connected in parallel to a common DC bus line through appropriate power electronic interfacing </a:t>
            </a:r>
            <a:r>
              <a:rPr lang="en-US" dirty="0" smtClean="0"/>
              <a:t>circuits</a:t>
            </a:r>
          </a:p>
          <a:p>
            <a:pPr algn="just"/>
            <a:r>
              <a:rPr lang="en-US" dirty="0"/>
              <a:t>When there is an excess solar generation available, the </a:t>
            </a:r>
            <a:r>
              <a:rPr lang="en-US" dirty="0" err="1" smtClean="0"/>
              <a:t>electrolyser</a:t>
            </a:r>
            <a:r>
              <a:rPr lang="en-US" dirty="0" smtClean="0"/>
              <a:t> </a:t>
            </a:r>
            <a:r>
              <a:rPr lang="en-US" dirty="0"/>
              <a:t>is activated to initiate the necessary hydrogen production for bus fueling, which is delivered to hydrogen storage tanks at low pressures</a:t>
            </a:r>
          </a:p>
        </p:txBody>
      </p:sp>
    </p:spTree>
    <p:extLst>
      <p:ext uri="{BB962C8B-B14F-4D97-AF65-F5344CB8AC3E}">
        <p14:creationId xmlns:p14="http://schemas.microsoft.com/office/powerpoint/2010/main" val="9770511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fontScale="92500" lnSpcReduction="10000"/>
          </a:bodyPr>
          <a:lstStyle/>
          <a:p>
            <a:r>
              <a:rPr lang="en-US" dirty="0"/>
              <a:t>Solar and wind energy are converted to electricity via a PV non-tracking flat plate collector and a wind </a:t>
            </a:r>
            <a:r>
              <a:rPr lang="en-US" dirty="0" smtClean="0"/>
              <a:t>turbine</a:t>
            </a:r>
          </a:p>
          <a:p>
            <a:r>
              <a:rPr lang="en-US" dirty="0"/>
              <a:t>A bus fuel cell is made up, in general, of a fuel cell stack system, an air compressor system, a hydrogen supply system and an air refrigeration </a:t>
            </a:r>
            <a:r>
              <a:rPr lang="en-US" dirty="0" smtClean="0"/>
              <a:t>system</a:t>
            </a:r>
          </a:p>
          <a:p>
            <a:r>
              <a:rPr lang="en-US" dirty="0" smtClean="0"/>
              <a:t>The </a:t>
            </a:r>
            <a:r>
              <a:rPr lang="en-US" dirty="0"/>
              <a:t>fuel cell stack system generates the required power for the bus (</a:t>
            </a:r>
            <a:r>
              <a:rPr lang="en-US" dirty="0" smtClean="0"/>
              <a:t>Figure)</a:t>
            </a:r>
          </a:p>
          <a:p>
            <a:r>
              <a:rPr lang="en-US" dirty="0" smtClean="0"/>
              <a:t>The </a:t>
            </a:r>
            <a:r>
              <a:rPr lang="en-US" dirty="0"/>
              <a:t>air compression sub-system provides the essential oxygen, through air, to the fuel </a:t>
            </a:r>
            <a:r>
              <a:rPr lang="en-US" dirty="0" smtClean="0"/>
              <a:t>cells</a:t>
            </a:r>
          </a:p>
          <a:p>
            <a:r>
              <a:rPr lang="en-US" dirty="0" smtClean="0"/>
              <a:t>The </a:t>
            </a:r>
            <a:r>
              <a:rPr lang="en-US" dirty="0"/>
              <a:t>system contains two compressor stages, compression and hyper-compression, which are been driven by the air of evaporation of the fuel cell, an air to air exchanger, and the filters</a:t>
            </a:r>
          </a:p>
        </p:txBody>
      </p:sp>
    </p:spTree>
    <p:extLst>
      <p:ext uri="{BB962C8B-B14F-4D97-AF65-F5344CB8AC3E}">
        <p14:creationId xmlns:p14="http://schemas.microsoft.com/office/powerpoint/2010/main" val="148490068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Fuel Cell</a:t>
            </a:r>
            <a:endParaRPr lang="en-US" dirty="0"/>
          </a:p>
        </p:txBody>
      </p:sp>
      <p:pic>
        <p:nvPicPr>
          <p:cNvPr id="2050" name="Picture 2" descr="Image result for fuel cell work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28800" y="1690688"/>
            <a:ext cx="8128000" cy="437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59246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a:t>If free electrons or other substances could travel through the electrolyte, they would disrupt the chemical </a:t>
            </a:r>
            <a:r>
              <a:rPr lang="en-US" dirty="0" smtClean="0"/>
              <a:t>reaction</a:t>
            </a:r>
          </a:p>
          <a:p>
            <a:pPr algn="just"/>
            <a:r>
              <a:rPr lang="en-US" dirty="0" smtClean="0"/>
              <a:t>Whether </a:t>
            </a:r>
            <a:r>
              <a:rPr lang="en-US" dirty="0"/>
              <a:t>they combine at anode or cathode, together hydrogen and oxygen form water, which drains from </a:t>
            </a:r>
            <a:r>
              <a:rPr lang="en-US" dirty="0" smtClean="0"/>
              <a:t>the </a:t>
            </a:r>
            <a:r>
              <a:rPr lang="en-US" b="1" dirty="0" smtClean="0"/>
              <a:t>cell</a:t>
            </a:r>
            <a:endParaRPr lang="en-US" dirty="0"/>
          </a:p>
          <a:p>
            <a:pPr algn="just"/>
            <a:r>
              <a:rPr lang="en-US" dirty="0" smtClean="0"/>
              <a:t>As </a:t>
            </a:r>
            <a:r>
              <a:rPr lang="en-US" dirty="0"/>
              <a:t>long as a </a:t>
            </a:r>
            <a:r>
              <a:rPr lang="en-US" b="1" dirty="0"/>
              <a:t>fuel cell</a:t>
            </a:r>
            <a:r>
              <a:rPr lang="en-US" dirty="0"/>
              <a:t> is supplied with hydrogen and oxygen, it will generate electricity.</a:t>
            </a:r>
          </a:p>
        </p:txBody>
      </p:sp>
    </p:spTree>
    <p:extLst>
      <p:ext uri="{BB962C8B-B14F-4D97-AF65-F5344CB8AC3E}">
        <p14:creationId xmlns:p14="http://schemas.microsoft.com/office/powerpoint/2010/main" val="125478477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Lecture</a:t>
            </a:r>
            <a:endParaRPr lang="en-US" dirty="0"/>
          </a:p>
        </p:txBody>
      </p:sp>
      <p:sp>
        <p:nvSpPr>
          <p:cNvPr id="3" name="Content Placeholder 2"/>
          <p:cNvSpPr>
            <a:spLocks noGrp="1"/>
          </p:cNvSpPr>
          <p:nvPr>
            <p:ph idx="1"/>
          </p:nvPr>
        </p:nvSpPr>
        <p:spPr/>
        <p:txBody>
          <a:bodyPr/>
          <a:lstStyle/>
          <a:p>
            <a:r>
              <a:rPr lang="en-US" dirty="0" smtClean="0"/>
              <a:t>Problems related to power generation using renewable resources (Lecture 3-a)</a:t>
            </a:r>
          </a:p>
          <a:p>
            <a:r>
              <a:rPr lang="en-US" dirty="0" smtClean="0"/>
              <a:t>Distribution planning (Lecture 4)</a:t>
            </a:r>
          </a:p>
          <a:p>
            <a:r>
              <a:rPr lang="en-US" dirty="0" smtClean="0"/>
              <a:t>Definitions and problems</a:t>
            </a:r>
            <a:endParaRPr lang="en-US" dirty="0"/>
          </a:p>
        </p:txBody>
      </p:sp>
    </p:spTree>
    <p:extLst>
      <p:ext uri="{BB962C8B-B14F-4D97-AF65-F5344CB8AC3E}">
        <p14:creationId xmlns:p14="http://schemas.microsoft.com/office/powerpoint/2010/main" val="206914099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Power System Planning</a:t>
            </a:r>
            <a:endParaRPr lang="en-US" dirty="0"/>
          </a:p>
        </p:txBody>
      </p:sp>
      <p:sp>
        <p:nvSpPr>
          <p:cNvPr id="3" name="Subtitle 2"/>
          <p:cNvSpPr>
            <a:spLocks noGrp="1"/>
          </p:cNvSpPr>
          <p:nvPr>
            <p:ph type="subTitle" idx="1"/>
          </p:nvPr>
        </p:nvSpPr>
        <p:spPr/>
        <p:txBody>
          <a:bodyPr/>
          <a:lstStyle/>
          <a:p>
            <a:r>
              <a:rPr lang="en-US" dirty="0" smtClean="0"/>
              <a:t>Lecture No.4</a:t>
            </a:r>
          </a:p>
          <a:p>
            <a:r>
              <a:rPr lang="en-US" dirty="0" smtClean="0"/>
              <a:t>Prof. Dr. Muhammad Kamran</a:t>
            </a:r>
          </a:p>
          <a:p>
            <a:r>
              <a:rPr lang="en-US" dirty="0" smtClean="0"/>
              <a:t>mkamran@uet.edu.pk</a:t>
            </a:r>
          </a:p>
          <a:p>
            <a:endParaRPr lang="en-US" dirty="0"/>
          </a:p>
        </p:txBody>
      </p:sp>
    </p:spTree>
    <p:extLst>
      <p:ext uri="{BB962C8B-B14F-4D97-AF65-F5344CB8AC3E}">
        <p14:creationId xmlns:p14="http://schemas.microsoft.com/office/powerpoint/2010/main" val="425856135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Lecture contents</a:t>
            </a:r>
            <a:endParaRPr lang="en-US" dirty="0"/>
          </a:p>
        </p:txBody>
      </p:sp>
      <p:sp>
        <p:nvSpPr>
          <p:cNvPr id="3" name="Content Placeholder 2"/>
          <p:cNvSpPr>
            <a:spLocks noGrp="1"/>
          </p:cNvSpPr>
          <p:nvPr>
            <p:ph idx="1"/>
          </p:nvPr>
        </p:nvSpPr>
        <p:spPr/>
        <p:txBody>
          <a:bodyPr/>
          <a:lstStyle/>
          <a:p>
            <a:r>
              <a:rPr lang="en-US" dirty="0" smtClean="0"/>
              <a:t>Electric power distribution system</a:t>
            </a:r>
          </a:p>
          <a:p>
            <a:r>
              <a:rPr lang="en-US" dirty="0" smtClean="0"/>
              <a:t>All concerned definitions and Problems</a:t>
            </a:r>
            <a:endParaRPr lang="en-US" dirty="0"/>
          </a:p>
        </p:txBody>
      </p:sp>
    </p:spTree>
    <p:extLst>
      <p:ext uri="{BB962C8B-B14F-4D97-AF65-F5344CB8AC3E}">
        <p14:creationId xmlns:p14="http://schemas.microsoft.com/office/powerpoint/2010/main" val="4169575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TEXT BOOK</a:t>
            </a:r>
            <a:endParaRPr lang="en-US" dirty="0"/>
          </a:p>
        </p:txBody>
      </p:sp>
      <p:pic>
        <p:nvPicPr>
          <p:cNvPr id="4" name="Content Placeholder 3"/>
          <p:cNvPicPr>
            <a:picLocks noGrp="1" noChangeAspect="1"/>
          </p:cNvPicPr>
          <p:nvPr>
            <p:ph idx="1"/>
          </p:nvPr>
        </p:nvPicPr>
        <p:blipFill>
          <a:blip r:embed="rId2"/>
          <a:stretch>
            <a:fillRect/>
          </a:stretch>
        </p:blipFill>
        <p:spPr>
          <a:xfrm>
            <a:off x="838200" y="1804087"/>
            <a:ext cx="10515600" cy="4010086"/>
          </a:xfrm>
          <a:prstGeom prst="rect">
            <a:avLst/>
          </a:prstGeom>
        </p:spPr>
      </p:pic>
    </p:spTree>
    <p:extLst>
      <p:ext uri="{BB962C8B-B14F-4D97-AF65-F5344CB8AC3E}">
        <p14:creationId xmlns:p14="http://schemas.microsoft.com/office/powerpoint/2010/main" val="137500025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Connected Load</a:t>
            </a:r>
            <a:endParaRPr lang="en-US" dirty="0"/>
          </a:p>
        </p:txBody>
      </p:sp>
      <p:sp>
        <p:nvSpPr>
          <p:cNvPr id="3" name="Content Placeholder 2"/>
          <p:cNvSpPr>
            <a:spLocks noGrp="1"/>
          </p:cNvSpPr>
          <p:nvPr>
            <p:ph idx="1"/>
          </p:nvPr>
        </p:nvSpPr>
        <p:spPr/>
        <p:txBody>
          <a:bodyPr/>
          <a:lstStyle/>
          <a:p>
            <a:r>
              <a:rPr lang="en-US" dirty="0" smtClean="0"/>
              <a:t>It is the sum of continuous ratings of the load consuming apparatus connected to the system </a:t>
            </a:r>
          </a:p>
          <a:p>
            <a:r>
              <a:rPr lang="en-US" dirty="0"/>
              <a:t>D</a:t>
            </a:r>
            <a:r>
              <a:rPr lang="en-US" dirty="0" smtClean="0"/>
              <a:t>emand factor DF is the ratio of the maximum demand of the system to the total connected load of the system, Therefore, the demand factor is ;</a:t>
            </a:r>
          </a:p>
          <a:p>
            <a:r>
              <a:rPr lang="en-US" dirty="0" smtClean="0"/>
              <a:t>DF= Maximum demand/ Total connected load</a:t>
            </a:r>
            <a:endParaRPr lang="en-US" dirty="0"/>
          </a:p>
        </p:txBody>
      </p:sp>
    </p:spTree>
    <p:extLst>
      <p:ext uri="{BB962C8B-B14F-4D97-AF65-F5344CB8AC3E}">
        <p14:creationId xmlns:p14="http://schemas.microsoft.com/office/powerpoint/2010/main" val="17038298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Utilization Factor</a:t>
            </a:r>
            <a:endParaRPr lang="en-US" dirty="0"/>
          </a:p>
        </p:txBody>
      </p:sp>
      <p:sp>
        <p:nvSpPr>
          <p:cNvPr id="3" name="Content Placeholder 2"/>
          <p:cNvSpPr>
            <a:spLocks noGrp="1"/>
          </p:cNvSpPr>
          <p:nvPr>
            <p:ph idx="1"/>
          </p:nvPr>
        </p:nvSpPr>
        <p:spPr/>
        <p:txBody>
          <a:bodyPr/>
          <a:lstStyle/>
          <a:p>
            <a:r>
              <a:rPr lang="en-US" dirty="0" smtClean="0"/>
              <a:t>It is the ratio of demand of a system to the rated capacity of system</a:t>
            </a:r>
          </a:p>
          <a:p>
            <a:r>
              <a:rPr lang="en-US" dirty="0" smtClean="0"/>
              <a:t>Utilization factor is ;</a:t>
            </a:r>
          </a:p>
          <a:p>
            <a:r>
              <a:rPr lang="en-US" dirty="0" smtClean="0"/>
              <a:t>Maximum demand/rated system capacity</a:t>
            </a:r>
          </a:p>
          <a:p>
            <a:r>
              <a:rPr lang="en-US" dirty="0" smtClean="0"/>
              <a:t>The utilization factor can also be found for a part of the system</a:t>
            </a:r>
          </a:p>
          <a:p>
            <a:r>
              <a:rPr lang="en-US" dirty="0" smtClean="0"/>
              <a:t>The rated system capacity may be selected to be the smaller of thermal or voltage drop capacity</a:t>
            </a:r>
            <a:endParaRPr lang="en-US" dirty="0"/>
          </a:p>
        </p:txBody>
      </p:sp>
    </p:spTree>
    <p:extLst>
      <p:ext uri="{BB962C8B-B14F-4D97-AF65-F5344CB8AC3E}">
        <p14:creationId xmlns:p14="http://schemas.microsoft.com/office/powerpoint/2010/main" val="152282232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Capacity Factor</a:t>
            </a:r>
            <a:endParaRPr lang="en-US" dirty="0"/>
          </a:p>
        </p:txBody>
      </p:sp>
      <p:sp>
        <p:nvSpPr>
          <p:cNvPr id="3" name="Content Placeholder 2"/>
          <p:cNvSpPr>
            <a:spLocks noGrp="1"/>
          </p:cNvSpPr>
          <p:nvPr>
            <p:ph idx="1"/>
          </p:nvPr>
        </p:nvSpPr>
        <p:spPr/>
        <p:txBody>
          <a:bodyPr/>
          <a:lstStyle/>
          <a:p>
            <a:r>
              <a:rPr lang="en-US" dirty="0"/>
              <a:t>A base load power plant with a capacity of 1,000 megawatts (MW) might produce 648,000 megawatt-hours (</a:t>
            </a:r>
            <a:r>
              <a:rPr lang="en-US" dirty="0" err="1"/>
              <a:t>MW·h</a:t>
            </a:r>
            <a:r>
              <a:rPr lang="en-US" dirty="0"/>
              <a:t>) in a 30-day </a:t>
            </a:r>
            <a:r>
              <a:rPr lang="en-US" dirty="0" smtClean="0"/>
              <a:t>month</a:t>
            </a:r>
          </a:p>
          <a:p>
            <a:r>
              <a:rPr lang="en-US" dirty="0" smtClean="0"/>
              <a:t>The </a:t>
            </a:r>
            <a:r>
              <a:rPr lang="en-US" dirty="0"/>
              <a:t>number of megawatt-hours that would have been produced had the plant been operating at full capacity can be determined by multiplying the plant's maximum capacity by the number of hours in the time period. 1,000 MW × 30 days × 24 hours/day is 720,000 </a:t>
            </a:r>
            <a:r>
              <a:rPr lang="en-US" dirty="0" err="1" smtClean="0"/>
              <a:t>MW·h</a:t>
            </a:r>
            <a:endParaRPr lang="en-US" dirty="0" smtClean="0"/>
          </a:p>
          <a:p>
            <a:r>
              <a:rPr lang="en-US" dirty="0" smtClean="0"/>
              <a:t>The </a:t>
            </a:r>
            <a:r>
              <a:rPr lang="en-US" dirty="0"/>
              <a:t>capacity factor is determined by dividing the actual output with the maximum possible output. In this case, the capacity factor is 0.9</a:t>
            </a:r>
          </a:p>
        </p:txBody>
      </p:sp>
    </p:spTree>
    <p:extLst>
      <p:ext uri="{BB962C8B-B14F-4D97-AF65-F5344CB8AC3E}">
        <p14:creationId xmlns:p14="http://schemas.microsoft.com/office/powerpoint/2010/main" val="413989118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507673" y="3255818"/>
            <a:ext cx="6816436" cy="1045513"/>
          </a:xfrm>
          <a:prstGeom prst="rect">
            <a:avLst/>
          </a:prstGeom>
        </p:spPr>
      </p:pic>
    </p:spTree>
    <p:extLst>
      <p:ext uri="{BB962C8B-B14F-4D97-AF65-F5344CB8AC3E}">
        <p14:creationId xmlns:p14="http://schemas.microsoft.com/office/powerpoint/2010/main" val="8324726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Plant Factor/ Capacity Factor</a:t>
            </a:r>
            <a:endParaRPr lang="en-US" dirty="0"/>
          </a:p>
        </p:txBody>
      </p:sp>
      <p:sp>
        <p:nvSpPr>
          <p:cNvPr id="3" name="Content Placeholder 2"/>
          <p:cNvSpPr>
            <a:spLocks noGrp="1"/>
          </p:cNvSpPr>
          <p:nvPr>
            <p:ph idx="1"/>
          </p:nvPr>
        </p:nvSpPr>
        <p:spPr/>
        <p:txBody>
          <a:bodyPr/>
          <a:lstStyle/>
          <a:p>
            <a:pPr algn="just"/>
            <a:r>
              <a:rPr lang="en-US" dirty="0" smtClean="0"/>
              <a:t>It is the ratio of the total actual energy produced or served over a designated that period of time to the energy that have been produced or served if the plant had operated continuously at maximum rating</a:t>
            </a:r>
          </a:p>
          <a:p>
            <a:pPr algn="just"/>
            <a:r>
              <a:rPr lang="en-US" dirty="0" smtClean="0"/>
              <a:t>It is also known as the capacity factor or the use factor</a:t>
            </a:r>
          </a:p>
          <a:p>
            <a:pPr algn="just"/>
            <a:r>
              <a:rPr lang="en-US" dirty="0" smtClean="0"/>
              <a:t>Therefore;</a:t>
            </a:r>
          </a:p>
          <a:p>
            <a:endParaRPr lang="en-US" dirty="0"/>
          </a:p>
        </p:txBody>
      </p:sp>
    </p:spTree>
    <p:extLst>
      <p:ext uri="{BB962C8B-B14F-4D97-AF65-F5344CB8AC3E}">
        <p14:creationId xmlns:p14="http://schemas.microsoft.com/office/powerpoint/2010/main" val="33770220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1" y="1690688"/>
            <a:ext cx="10515600" cy="4195762"/>
          </a:xfrm>
          <a:prstGeom prst="rect">
            <a:avLst/>
          </a:prstGeom>
        </p:spPr>
      </p:pic>
    </p:spTree>
    <p:extLst>
      <p:ext uri="{BB962C8B-B14F-4D97-AF65-F5344CB8AC3E}">
        <p14:creationId xmlns:p14="http://schemas.microsoft.com/office/powerpoint/2010/main" val="61343620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Load Factor is the ratio of the average load over a designated period of time to the peak load occurring on that period</a:t>
            </a:r>
          </a:p>
          <a:p>
            <a:r>
              <a:rPr lang="en-US" dirty="0" smtClean="0"/>
              <a:t>Therefore, load factor F</a:t>
            </a:r>
            <a:r>
              <a:rPr lang="en-US" baseline="-25000" dirty="0" smtClean="0"/>
              <a:t>LD </a:t>
            </a:r>
            <a:r>
              <a:rPr lang="en-US" dirty="0" smtClean="0"/>
              <a:t>is the ratio of the average load to peak load;</a:t>
            </a:r>
          </a:p>
          <a:p>
            <a:endParaRPr lang="en-US" baseline="-25000" dirty="0"/>
          </a:p>
        </p:txBody>
      </p:sp>
      <p:pic>
        <p:nvPicPr>
          <p:cNvPr id="4" name="Picture 3"/>
          <p:cNvPicPr>
            <a:picLocks noChangeAspect="1"/>
          </p:cNvPicPr>
          <p:nvPr/>
        </p:nvPicPr>
        <p:blipFill>
          <a:blip r:embed="rId2"/>
          <a:stretch>
            <a:fillRect/>
          </a:stretch>
        </p:blipFill>
        <p:spPr>
          <a:xfrm>
            <a:off x="3657600" y="3144983"/>
            <a:ext cx="3990975" cy="2909454"/>
          </a:xfrm>
          <a:prstGeom prst="rect">
            <a:avLst/>
          </a:prstGeom>
        </p:spPr>
      </p:pic>
    </p:spTree>
    <p:extLst>
      <p:ext uri="{BB962C8B-B14F-4D97-AF65-F5344CB8AC3E}">
        <p14:creationId xmlns:p14="http://schemas.microsoft.com/office/powerpoint/2010/main" val="226113035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Where T is the time, in days, weeks, months or years</a:t>
            </a:r>
          </a:p>
          <a:p>
            <a:r>
              <a:rPr lang="en-US" dirty="0" smtClean="0"/>
              <a:t>Annual Load Factor=Total annual energy/(annual peak loadX8760)</a:t>
            </a:r>
          </a:p>
          <a:p>
            <a:r>
              <a:rPr lang="en-US" dirty="0" smtClean="0"/>
              <a:t>Diversity factor---is the ratio of the sum of the individual maximum demands of the various subdivisions of a system to the maximum demand of the whole system, therefore Diversity factor is;</a:t>
            </a:r>
          </a:p>
          <a:p>
            <a:endParaRPr lang="en-US" dirty="0"/>
          </a:p>
        </p:txBody>
      </p:sp>
      <p:pic>
        <p:nvPicPr>
          <p:cNvPr id="4" name="Picture 3"/>
          <p:cNvPicPr>
            <a:picLocks noChangeAspect="1"/>
          </p:cNvPicPr>
          <p:nvPr/>
        </p:nvPicPr>
        <p:blipFill>
          <a:blip r:embed="rId2"/>
          <a:stretch>
            <a:fillRect/>
          </a:stretch>
        </p:blipFill>
        <p:spPr>
          <a:xfrm>
            <a:off x="3158837" y="4229100"/>
            <a:ext cx="4181078" cy="2344695"/>
          </a:xfrm>
          <a:prstGeom prst="rect">
            <a:avLst/>
          </a:prstGeom>
        </p:spPr>
      </p:pic>
    </p:spTree>
    <p:extLst>
      <p:ext uri="{BB962C8B-B14F-4D97-AF65-F5344CB8AC3E}">
        <p14:creationId xmlns:p14="http://schemas.microsoft.com/office/powerpoint/2010/main" val="308005035"/>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Coincident Demand</a:t>
            </a:r>
            <a:endParaRPr lang="en-US" dirty="0"/>
          </a:p>
        </p:txBody>
      </p:sp>
      <p:sp>
        <p:nvSpPr>
          <p:cNvPr id="3" name="Content Placeholder 2"/>
          <p:cNvSpPr>
            <a:spLocks noGrp="1"/>
          </p:cNvSpPr>
          <p:nvPr>
            <p:ph idx="1"/>
          </p:nvPr>
        </p:nvSpPr>
        <p:spPr/>
        <p:txBody>
          <a:bodyPr>
            <a:normAutofit/>
          </a:bodyPr>
          <a:lstStyle/>
          <a:p>
            <a:r>
              <a:rPr lang="en-US" dirty="0"/>
              <a:t>Coincident peak demand is the energy demand by that group during periods of peak system demand. </a:t>
            </a:r>
            <a:endParaRPr lang="en-US" dirty="0" smtClean="0"/>
          </a:p>
          <a:p>
            <a:r>
              <a:rPr lang="en-US" dirty="0" smtClean="0"/>
              <a:t>Coincident </a:t>
            </a:r>
            <a:r>
              <a:rPr lang="en-US" dirty="0"/>
              <a:t>peak demand is the energy demand by that group during periods of peak system </a:t>
            </a:r>
            <a:r>
              <a:rPr lang="en-US" dirty="0" smtClean="0"/>
              <a:t>demand</a:t>
            </a:r>
          </a:p>
          <a:p>
            <a:r>
              <a:rPr lang="en-US" dirty="0" smtClean="0"/>
              <a:t>Loosely </a:t>
            </a:r>
            <a:r>
              <a:rPr lang="en-US" dirty="0"/>
              <a:t>speaking, it refers to demand among a group of customers that coincides with total demand on the system at that time</a:t>
            </a:r>
          </a:p>
        </p:txBody>
      </p:sp>
    </p:spTree>
    <p:extLst>
      <p:ext uri="{BB962C8B-B14F-4D97-AF65-F5344CB8AC3E}">
        <p14:creationId xmlns:p14="http://schemas.microsoft.com/office/powerpoint/2010/main" val="3928948087"/>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247899" y="2286000"/>
            <a:ext cx="8310563" cy="1981200"/>
          </a:xfrm>
          <a:prstGeom prst="rect">
            <a:avLst/>
          </a:prstGeom>
        </p:spPr>
      </p:pic>
    </p:spTree>
    <p:extLst>
      <p:ext uri="{BB962C8B-B14F-4D97-AF65-F5344CB8AC3E}">
        <p14:creationId xmlns:p14="http://schemas.microsoft.com/office/powerpoint/2010/main" val="22841809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Factors Affecting System Planning</a:t>
            </a:r>
            <a:endParaRPr lang="en-US" dirty="0"/>
          </a:p>
        </p:txBody>
      </p:sp>
      <p:pic>
        <p:nvPicPr>
          <p:cNvPr id="4" name="Content Placeholder 3"/>
          <p:cNvPicPr>
            <a:picLocks noGrp="1" noChangeAspect="1"/>
          </p:cNvPicPr>
          <p:nvPr>
            <p:ph idx="1"/>
          </p:nvPr>
        </p:nvPicPr>
        <p:blipFill>
          <a:blip r:embed="rId2"/>
          <a:stretch>
            <a:fillRect/>
          </a:stretch>
        </p:blipFill>
        <p:spPr>
          <a:xfrm>
            <a:off x="838200" y="1556951"/>
            <a:ext cx="10515600" cy="4337222"/>
          </a:xfrm>
          <a:prstGeom prst="rect">
            <a:avLst/>
          </a:prstGeom>
        </p:spPr>
      </p:pic>
    </p:spTree>
    <p:extLst>
      <p:ext uri="{BB962C8B-B14F-4D97-AF65-F5344CB8AC3E}">
        <p14:creationId xmlns:p14="http://schemas.microsoft.com/office/powerpoint/2010/main" val="294579160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1690689"/>
            <a:ext cx="10515600" cy="3839368"/>
          </a:xfrm>
          <a:prstGeom prst="rect">
            <a:avLst/>
          </a:prstGeom>
        </p:spPr>
      </p:pic>
      <p:pic>
        <p:nvPicPr>
          <p:cNvPr id="5" name="Picture 4"/>
          <p:cNvPicPr>
            <a:picLocks noChangeAspect="1"/>
          </p:cNvPicPr>
          <p:nvPr/>
        </p:nvPicPr>
        <p:blipFill>
          <a:blip r:embed="rId3"/>
          <a:stretch>
            <a:fillRect/>
          </a:stretch>
        </p:blipFill>
        <p:spPr>
          <a:xfrm>
            <a:off x="8284304" y="3595173"/>
            <a:ext cx="1628775" cy="1076325"/>
          </a:xfrm>
          <a:prstGeom prst="rect">
            <a:avLst/>
          </a:prstGeom>
        </p:spPr>
      </p:pic>
    </p:spTree>
    <p:extLst>
      <p:ext uri="{BB962C8B-B14F-4D97-AF65-F5344CB8AC3E}">
        <p14:creationId xmlns:p14="http://schemas.microsoft.com/office/powerpoint/2010/main" val="120620960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Non coincident Demand</a:t>
            </a:r>
            <a:endParaRPr lang="en-US" dirty="0"/>
          </a:p>
        </p:txBody>
      </p:sp>
      <p:sp>
        <p:nvSpPr>
          <p:cNvPr id="3" name="Content Placeholder 2"/>
          <p:cNvSpPr>
            <a:spLocks noGrp="1"/>
          </p:cNvSpPr>
          <p:nvPr>
            <p:ph idx="1"/>
          </p:nvPr>
        </p:nvSpPr>
        <p:spPr/>
        <p:txBody>
          <a:bodyPr/>
          <a:lstStyle/>
          <a:p>
            <a:r>
              <a:rPr lang="en-US" dirty="0" smtClean="0"/>
              <a:t>The sum of demands of a group of loads with no restrictions on the interval demand is applicable </a:t>
            </a:r>
          </a:p>
          <a:p>
            <a:endParaRPr lang="en-US" dirty="0"/>
          </a:p>
        </p:txBody>
      </p:sp>
      <p:pic>
        <p:nvPicPr>
          <p:cNvPr id="4" name="Picture 3"/>
          <p:cNvPicPr>
            <a:picLocks noChangeAspect="1"/>
          </p:cNvPicPr>
          <p:nvPr/>
        </p:nvPicPr>
        <p:blipFill>
          <a:blip r:embed="rId2"/>
          <a:stretch>
            <a:fillRect/>
          </a:stretch>
        </p:blipFill>
        <p:spPr>
          <a:xfrm>
            <a:off x="1047135" y="3300872"/>
            <a:ext cx="10028904" cy="2509991"/>
          </a:xfrm>
          <a:prstGeom prst="rect">
            <a:avLst/>
          </a:prstGeom>
        </p:spPr>
      </p:pic>
    </p:spTree>
    <p:extLst>
      <p:ext uri="{BB962C8B-B14F-4D97-AF65-F5344CB8AC3E}">
        <p14:creationId xmlns:p14="http://schemas.microsoft.com/office/powerpoint/2010/main" val="87287235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Solution</a:t>
            </a:r>
            <a:endParaRPr lang="en-US" dirty="0"/>
          </a:p>
        </p:txBody>
      </p:sp>
      <p:pic>
        <p:nvPicPr>
          <p:cNvPr id="4" name="Content Placeholder 3"/>
          <p:cNvPicPr>
            <a:picLocks noGrp="1" noChangeAspect="1"/>
          </p:cNvPicPr>
          <p:nvPr>
            <p:ph idx="1"/>
          </p:nvPr>
        </p:nvPicPr>
        <p:blipFill>
          <a:blip r:embed="rId2"/>
          <a:stretch>
            <a:fillRect/>
          </a:stretch>
        </p:blipFill>
        <p:spPr>
          <a:xfrm>
            <a:off x="838200" y="1705436"/>
            <a:ext cx="10193594" cy="4031686"/>
          </a:xfrm>
          <a:prstGeom prst="rect">
            <a:avLst/>
          </a:prstGeom>
        </p:spPr>
      </p:pic>
    </p:spTree>
    <p:extLst>
      <p:ext uri="{BB962C8B-B14F-4D97-AF65-F5344CB8AC3E}">
        <p14:creationId xmlns:p14="http://schemas.microsoft.com/office/powerpoint/2010/main" val="3551388607"/>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Problem</a:t>
            </a:r>
            <a:endParaRPr lang="en-US" dirty="0"/>
          </a:p>
        </p:txBody>
      </p:sp>
      <p:pic>
        <p:nvPicPr>
          <p:cNvPr id="4" name="Content Placeholder 3"/>
          <p:cNvPicPr>
            <a:picLocks noGrp="1" noChangeAspect="1"/>
          </p:cNvPicPr>
          <p:nvPr>
            <p:ph idx="1"/>
          </p:nvPr>
        </p:nvPicPr>
        <p:blipFill>
          <a:blip r:embed="rId2"/>
          <a:stretch>
            <a:fillRect/>
          </a:stretch>
        </p:blipFill>
        <p:spPr>
          <a:xfrm>
            <a:off x="707924" y="1690689"/>
            <a:ext cx="10486102" cy="3987440"/>
          </a:xfrm>
          <a:prstGeom prst="rect">
            <a:avLst/>
          </a:prstGeom>
        </p:spPr>
      </p:pic>
    </p:spTree>
    <p:extLst>
      <p:ext uri="{BB962C8B-B14F-4D97-AF65-F5344CB8AC3E}">
        <p14:creationId xmlns:p14="http://schemas.microsoft.com/office/powerpoint/2010/main" val="393234899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stretch>
            <a:fillRect/>
          </a:stretch>
        </p:blipFill>
        <p:spPr>
          <a:xfrm>
            <a:off x="2214562" y="2286794"/>
            <a:ext cx="7762875" cy="3429000"/>
          </a:xfrm>
          <a:prstGeom prst="rect">
            <a:avLst/>
          </a:prstGeom>
        </p:spPr>
      </p:pic>
    </p:spTree>
    <p:extLst>
      <p:ext uri="{BB962C8B-B14F-4D97-AF65-F5344CB8AC3E}">
        <p14:creationId xmlns:p14="http://schemas.microsoft.com/office/powerpoint/2010/main" val="1088172213"/>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Solution</a:t>
            </a:r>
            <a:endParaRPr lang="en-US" dirty="0"/>
          </a:p>
        </p:txBody>
      </p:sp>
      <p:pic>
        <p:nvPicPr>
          <p:cNvPr id="4" name="Content Placeholder 3"/>
          <p:cNvPicPr>
            <a:picLocks noGrp="1" noChangeAspect="1"/>
          </p:cNvPicPr>
          <p:nvPr>
            <p:ph idx="1"/>
          </p:nvPr>
        </p:nvPicPr>
        <p:blipFill>
          <a:blip r:embed="rId2"/>
          <a:stretch>
            <a:fillRect/>
          </a:stretch>
        </p:blipFill>
        <p:spPr>
          <a:xfrm>
            <a:off x="4948237" y="1421427"/>
            <a:ext cx="2295525" cy="1057275"/>
          </a:xfrm>
          <a:prstGeom prst="rect">
            <a:avLst/>
          </a:prstGeom>
        </p:spPr>
      </p:pic>
      <p:pic>
        <p:nvPicPr>
          <p:cNvPr id="5" name="Picture 4"/>
          <p:cNvPicPr>
            <a:picLocks noChangeAspect="1"/>
          </p:cNvPicPr>
          <p:nvPr/>
        </p:nvPicPr>
        <p:blipFill>
          <a:blip r:embed="rId3"/>
          <a:stretch>
            <a:fillRect/>
          </a:stretch>
        </p:blipFill>
        <p:spPr>
          <a:xfrm>
            <a:off x="3009899" y="2478702"/>
            <a:ext cx="6172200" cy="3562350"/>
          </a:xfrm>
          <a:prstGeom prst="rect">
            <a:avLst/>
          </a:prstGeom>
        </p:spPr>
      </p:pic>
      <p:sp>
        <p:nvSpPr>
          <p:cNvPr id="3" name="TextBox 2"/>
          <p:cNvSpPr txBox="1"/>
          <p:nvPr/>
        </p:nvSpPr>
        <p:spPr>
          <a:xfrm>
            <a:off x="7933038" y="1062676"/>
            <a:ext cx="3558746" cy="923330"/>
          </a:xfrm>
          <a:prstGeom prst="rect">
            <a:avLst/>
          </a:prstGeom>
          <a:noFill/>
        </p:spPr>
        <p:txBody>
          <a:bodyPr wrap="square" rtlCol="0">
            <a:spAutoFit/>
          </a:bodyPr>
          <a:lstStyle/>
          <a:p>
            <a:r>
              <a:rPr lang="en-US" dirty="0" smtClean="0"/>
              <a:t>TCD=Total Connected Demand</a:t>
            </a:r>
          </a:p>
          <a:p>
            <a:r>
              <a:rPr lang="en-US" dirty="0" smtClean="0"/>
              <a:t>DF= Demand Factor</a:t>
            </a:r>
          </a:p>
          <a:p>
            <a:r>
              <a:rPr lang="en-US" dirty="0" smtClean="0"/>
              <a:t>Dg=Diversified demand</a:t>
            </a:r>
            <a:endParaRPr lang="en-US" dirty="0"/>
          </a:p>
        </p:txBody>
      </p:sp>
    </p:spTree>
    <p:extLst>
      <p:ext uri="{BB962C8B-B14F-4D97-AF65-F5344CB8AC3E}">
        <p14:creationId xmlns:p14="http://schemas.microsoft.com/office/powerpoint/2010/main" val="1239525416"/>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stretch>
            <a:fillRect/>
          </a:stretch>
        </p:blipFill>
        <p:spPr>
          <a:xfrm>
            <a:off x="963827" y="1825625"/>
            <a:ext cx="9996616" cy="4351338"/>
          </a:xfrm>
          <a:prstGeom prst="rect">
            <a:avLst/>
          </a:prstGeom>
        </p:spPr>
      </p:pic>
    </p:spTree>
    <p:extLst>
      <p:ext uri="{BB962C8B-B14F-4D97-AF65-F5344CB8AC3E}">
        <p14:creationId xmlns:p14="http://schemas.microsoft.com/office/powerpoint/2010/main" val="2771157472"/>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988540" y="2063576"/>
            <a:ext cx="9724767" cy="3865737"/>
          </a:xfrm>
          <a:prstGeom prst="rect">
            <a:avLst/>
          </a:prstGeom>
        </p:spPr>
      </p:pic>
    </p:spTree>
    <p:extLst>
      <p:ext uri="{BB962C8B-B14F-4D97-AF65-F5344CB8AC3E}">
        <p14:creationId xmlns:p14="http://schemas.microsoft.com/office/powerpoint/2010/main" val="3768236942"/>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Problem</a:t>
            </a:r>
            <a:endParaRPr lang="en-US" dirty="0"/>
          </a:p>
        </p:txBody>
      </p:sp>
      <p:pic>
        <p:nvPicPr>
          <p:cNvPr id="4" name="Content Placeholder 3"/>
          <p:cNvPicPr>
            <a:picLocks noGrp="1" noChangeAspect="1"/>
          </p:cNvPicPr>
          <p:nvPr>
            <p:ph idx="1"/>
          </p:nvPr>
        </p:nvPicPr>
        <p:blipFill>
          <a:blip r:embed="rId2"/>
          <a:stretch>
            <a:fillRect/>
          </a:stretch>
        </p:blipFill>
        <p:spPr>
          <a:xfrm>
            <a:off x="2833687" y="1886744"/>
            <a:ext cx="6524625" cy="4229100"/>
          </a:xfrm>
          <a:prstGeom prst="rect">
            <a:avLst/>
          </a:prstGeom>
        </p:spPr>
      </p:pic>
    </p:spTree>
    <p:extLst>
      <p:ext uri="{BB962C8B-B14F-4D97-AF65-F5344CB8AC3E}">
        <p14:creationId xmlns:p14="http://schemas.microsoft.com/office/powerpoint/2010/main" val="1618643203"/>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Fig. 2.7</a:t>
            </a:r>
            <a:endParaRPr lang="en-US" dirty="0"/>
          </a:p>
        </p:txBody>
      </p:sp>
      <p:pic>
        <p:nvPicPr>
          <p:cNvPr id="4" name="Content Placeholder 3"/>
          <p:cNvPicPr>
            <a:picLocks noGrp="1" noChangeAspect="1"/>
          </p:cNvPicPr>
          <p:nvPr>
            <p:ph idx="1"/>
          </p:nvPr>
        </p:nvPicPr>
        <p:blipFill>
          <a:blip r:embed="rId2"/>
          <a:stretch>
            <a:fillRect/>
          </a:stretch>
        </p:blipFill>
        <p:spPr>
          <a:xfrm>
            <a:off x="2635691" y="1825625"/>
            <a:ext cx="6920617" cy="4351338"/>
          </a:xfrm>
          <a:prstGeom prst="rect">
            <a:avLst/>
          </a:prstGeom>
        </p:spPr>
      </p:pic>
    </p:spTree>
    <p:extLst>
      <p:ext uri="{BB962C8B-B14F-4D97-AF65-F5344CB8AC3E}">
        <p14:creationId xmlns:p14="http://schemas.microsoft.com/office/powerpoint/2010/main" val="41241399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Load Forecasting</a:t>
            </a:r>
            <a:endParaRPr lang="en-US" dirty="0"/>
          </a:p>
        </p:txBody>
      </p:sp>
      <p:sp>
        <p:nvSpPr>
          <p:cNvPr id="3" name="Content Placeholder 2"/>
          <p:cNvSpPr>
            <a:spLocks noGrp="1"/>
          </p:cNvSpPr>
          <p:nvPr>
            <p:ph idx="1"/>
          </p:nvPr>
        </p:nvSpPr>
        <p:spPr/>
        <p:txBody>
          <a:bodyPr/>
          <a:lstStyle/>
          <a:p>
            <a:r>
              <a:rPr lang="en-US" dirty="0" smtClean="0"/>
              <a:t>The load growth of the geographical area served by a utility company is the most important factor influencing the expansion of the distribution system</a:t>
            </a:r>
          </a:p>
          <a:p>
            <a:r>
              <a:rPr lang="en-US" dirty="0" smtClean="0"/>
              <a:t>Therefore, forecasting of load increases and system reaction to these increases is essential for planning process</a:t>
            </a:r>
          </a:p>
          <a:p>
            <a:r>
              <a:rPr lang="en-US" dirty="0" smtClean="0"/>
              <a:t>Here are two common time scales of importance to load forecasting; long range with time horizon in order of 15-20 year away and short range with time horizon in order of 5 years away</a:t>
            </a:r>
          </a:p>
          <a:p>
            <a:r>
              <a:rPr lang="en-US" dirty="0" smtClean="0"/>
              <a:t>Next slide gives factors affecting Load forecasting;</a:t>
            </a:r>
            <a:endParaRPr lang="en-US" dirty="0"/>
          </a:p>
        </p:txBody>
      </p:sp>
    </p:spTree>
    <p:extLst>
      <p:ext uri="{BB962C8B-B14F-4D97-AF65-F5344CB8AC3E}">
        <p14:creationId xmlns:p14="http://schemas.microsoft.com/office/powerpoint/2010/main" val="2385950272"/>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LD-Load Diversity</a:t>
            </a:r>
            <a:endParaRPr lang="en-US" dirty="0"/>
          </a:p>
        </p:txBody>
      </p:sp>
      <p:pic>
        <p:nvPicPr>
          <p:cNvPr id="4" name="Content Placeholder 3"/>
          <p:cNvPicPr>
            <a:picLocks noGrp="1" noChangeAspect="1"/>
          </p:cNvPicPr>
          <p:nvPr>
            <p:ph idx="1"/>
          </p:nvPr>
        </p:nvPicPr>
        <p:blipFill>
          <a:blip r:embed="rId2"/>
          <a:stretch>
            <a:fillRect/>
          </a:stretch>
        </p:blipFill>
        <p:spPr>
          <a:xfrm>
            <a:off x="2446638" y="1825625"/>
            <a:ext cx="6545721" cy="4351338"/>
          </a:xfrm>
          <a:prstGeom prst="rect">
            <a:avLst/>
          </a:prstGeom>
        </p:spPr>
      </p:pic>
      <p:sp>
        <p:nvSpPr>
          <p:cNvPr id="3" name="TextBox 2"/>
          <p:cNvSpPr txBox="1"/>
          <p:nvPr/>
        </p:nvSpPr>
        <p:spPr>
          <a:xfrm>
            <a:off x="8637373" y="3212757"/>
            <a:ext cx="2335427" cy="369332"/>
          </a:xfrm>
          <a:prstGeom prst="rect">
            <a:avLst/>
          </a:prstGeom>
          <a:noFill/>
        </p:spPr>
        <p:txBody>
          <a:bodyPr wrap="square" rtlCol="0">
            <a:spAutoFit/>
          </a:bodyPr>
          <a:lstStyle/>
          <a:p>
            <a:r>
              <a:rPr lang="en-US" dirty="0" err="1" smtClean="0"/>
              <a:t>Fd</a:t>
            </a:r>
            <a:r>
              <a:rPr lang="en-US" dirty="0" smtClean="0"/>
              <a:t>= 2000+2000/3000</a:t>
            </a:r>
            <a:endParaRPr lang="en-US" dirty="0"/>
          </a:p>
        </p:txBody>
      </p:sp>
    </p:spTree>
    <p:extLst>
      <p:ext uri="{BB962C8B-B14F-4D97-AF65-F5344CB8AC3E}">
        <p14:creationId xmlns:p14="http://schemas.microsoft.com/office/powerpoint/2010/main" val="2419525474"/>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Coincidence factor; F</a:t>
            </a:r>
            <a:r>
              <a:rPr lang="en-US" baseline="-25000" dirty="0" smtClean="0"/>
              <a:t>c</a:t>
            </a:r>
            <a:r>
              <a:rPr lang="en-US" dirty="0" smtClean="0"/>
              <a:t>= 1/</a:t>
            </a:r>
            <a:r>
              <a:rPr lang="en-US" dirty="0" err="1" smtClean="0"/>
              <a:t>F</a:t>
            </a:r>
            <a:r>
              <a:rPr lang="en-US" baseline="-25000" dirty="0" err="1" smtClean="0"/>
              <a:t>d</a:t>
            </a:r>
            <a:endParaRPr lang="en-US" baseline="-25000" dirty="0" smtClean="0"/>
          </a:p>
          <a:p>
            <a:r>
              <a:rPr lang="en-US" dirty="0" smtClean="0"/>
              <a:t>F</a:t>
            </a:r>
            <a:r>
              <a:rPr lang="en-US" baseline="-25000" dirty="0" smtClean="0"/>
              <a:t>c</a:t>
            </a:r>
            <a:r>
              <a:rPr lang="en-US" dirty="0" smtClean="0"/>
              <a:t>= 1/1.33=0.752;</a:t>
            </a:r>
          </a:p>
          <a:p>
            <a:endParaRPr lang="en-US" dirty="0" smtClean="0"/>
          </a:p>
          <a:p>
            <a:endParaRPr lang="en-US" dirty="0"/>
          </a:p>
        </p:txBody>
      </p:sp>
    </p:spTree>
    <p:extLst>
      <p:ext uri="{BB962C8B-B14F-4D97-AF65-F5344CB8AC3E}">
        <p14:creationId xmlns:p14="http://schemas.microsoft.com/office/powerpoint/2010/main" val="892739507"/>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1690688"/>
            <a:ext cx="10515599" cy="4252912"/>
          </a:xfrm>
          <a:prstGeom prst="rect">
            <a:avLst/>
          </a:prstGeom>
        </p:spPr>
      </p:pic>
    </p:spTree>
    <p:extLst>
      <p:ext uri="{BB962C8B-B14F-4D97-AF65-F5344CB8AC3E}">
        <p14:creationId xmlns:p14="http://schemas.microsoft.com/office/powerpoint/2010/main" val="3504799309"/>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2299855" y="365126"/>
            <a:ext cx="6899563" cy="6492874"/>
          </a:xfrm>
          <a:prstGeom prst="rect">
            <a:avLst/>
          </a:prstGeom>
        </p:spPr>
      </p:pic>
    </p:spTree>
    <p:extLst>
      <p:ext uri="{BB962C8B-B14F-4D97-AF65-F5344CB8AC3E}">
        <p14:creationId xmlns:p14="http://schemas.microsoft.com/office/powerpoint/2010/main" val="4191580282"/>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676401" y="481914"/>
            <a:ext cx="8229600" cy="6054810"/>
          </a:xfrm>
          <a:prstGeom prst="rect">
            <a:avLst/>
          </a:prstGeom>
        </p:spPr>
      </p:pic>
    </p:spTree>
    <p:extLst>
      <p:ext uri="{BB962C8B-B14F-4D97-AF65-F5344CB8AC3E}">
        <p14:creationId xmlns:p14="http://schemas.microsoft.com/office/powerpoint/2010/main" val="2778838471"/>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stretch>
            <a:fillRect/>
          </a:stretch>
        </p:blipFill>
        <p:spPr>
          <a:xfrm>
            <a:off x="2191532" y="1825625"/>
            <a:ext cx="7808936" cy="4351338"/>
          </a:xfrm>
          <a:prstGeom prst="rect">
            <a:avLst/>
          </a:prstGeom>
        </p:spPr>
      </p:pic>
    </p:spTree>
    <p:extLst>
      <p:ext uri="{BB962C8B-B14F-4D97-AF65-F5344CB8AC3E}">
        <p14:creationId xmlns:p14="http://schemas.microsoft.com/office/powerpoint/2010/main" val="1829135664"/>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Maximum Demand=Total connected demand X DF</a:t>
                </a:r>
              </a:p>
              <a:p>
                <a:r>
                  <a:rPr lang="en-US" dirty="0" err="1" smtClean="0"/>
                  <a:t>Fd</a:t>
                </a:r>
                <a:r>
                  <a:rPr lang="en-US" dirty="0" smtClean="0"/>
                  <a:t> = </a:t>
                </a:r>
                <a14:m>
                  <m:oMath xmlns:m="http://schemas.openxmlformats.org/officeDocument/2006/math">
                    <m:f>
                      <m:fPr>
                        <m:ctrlPr>
                          <a:rPr lang="en-US" i="1" smtClean="0">
                            <a:latin typeface="Cambria Math" panose="02040503050406030204" pitchFamily="18" charset="0"/>
                          </a:rPr>
                        </m:ctrlPr>
                      </m:fPr>
                      <m:num>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b="0" i="1" smtClean="0">
                                <a:latin typeface="Cambria Math" panose="02040503050406030204" pitchFamily="18" charset="0"/>
                              </a:rPr>
                              <m:t>𝑇𝐶𝐷</m:t>
                            </m:r>
                            <m:r>
                              <a:rPr lang="en-US" b="0" i="1" baseline="-25000" smtClean="0">
                                <a:latin typeface="Cambria Math" panose="02040503050406030204" pitchFamily="18" charset="0"/>
                              </a:rPr>
                              <m:t>𝑖</m:t>
                            </m:r>
                            <m:r>
                              <a:rPr lang="en-US" b="0" i="1"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rPr>
                              <m:t> </m:t>
                            </m:r>
                            <m:r>
                              <a:rPr lang="en-US" b="0" i="1" smtClean="0">
                                <a:latin typeface="Cambria Math" panose="02040503050406030204" pitchFamily="18" charset="0"/>
                              </a:rPr>
                              <m:t>𝐷𝐹𝑖</m:t>
                            </m:r>
                          </m:e>
                        </m:nary>
                      </m:num>
                      <m:den>
                        <m:r>
                          <a:rPr lang="en-US" b="0" i="1" smtClean="0">
                            <a:latin typeface="Cambria Math" panose="02040503050406030204" pitchFamily="18" charset="0"/>
                          </a:rPr>
                          <m:t>𝐷𝑔</m:t>
                        </m:r>
                      </m:den>
                    </m:f>
                  </m:oMath>
                </a14:m>
                <a:endParaRPr lang="en-US" dirty="0" smtClean="0"/>
              </a:p>
              <a:p>
                <a:r>
                  <a:rPr lang="en-US" dirty="0" smtClean="0"/>
                  <a:t>Maximum demand= total connected demand X DF</a:t>
                </a:r>
              </a:p>
              <a:p>
                <a:r>
                  <a:rPr lang="en-US" dirty="0" smtClean="0"/>
                  <a:t>Dg = </a:t>
                </a:r>
                <a14:m>
                  <m:oMath xmlns:m="http://schemas.openxmlformats.org/officeDocument/2006/math">
                    <m:f>
                      <m:fPr>
                        <m:ctrlPr>
                          <a:rPr lang="en-US" i="1">
                            <a:latin typeface="Cambria Math" panose="02040503050406030204" pitchFamily="18" charset="0"/>
                          </a:rPr>
                        </m:ctrlPr>
                      </m:fPr>
                      <m:num>
                        <m:nary>
                          <m:naryPr>
                            <m:chr m:val="∑"/>
                            <m:ctrlPr>
                              <a:rPr lang="en-US" i="1" smtClean="0">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r>
                              <a:rPr lang="en-US" i="1">
                                <a:latin typeface="Cambria Math" panose="02040503050406030204" pitchFamily="18" charset="0"/>
                              </a:rPr>
                              <m:t>𝑇𝐶𝐷</m:t>
                            </m:r>
                            <m:r>
                              <a:rPr lang="en-US" i="1" baseline="-25000">
                                <a:latin typeface="Cambria Math" panose="02040503050406030204" pitchFamily="18" charset="0"/>
                              </a:rPr>
                              <m:t>𝑖</m:t>
                            </m:r>
                            <m:r>
                              <a:rPr lang="en-US" i="1">
                                <a:latin typeface="Cambria Math" panose="02040503050406030204" pitchFamily="18" charset="0"/>
                              </a:rPr>
                              <m:t> </m:t>
                            </m:r>
                            <m:r>
                              <a:rPr lang="en-US" i="1">
                                <a:latin typeface="Cambria Math" panose="02040503050406030204" pitchFamily="18" charset="0"/>
                              </a:rPr>
                              <m:t>𝑋</m:t>
                            </m:r>
                            <m:r>
                              <a:rPr lang="en-US" i="1">
                                <a:latin typeface="Cambria Math" panose="02040503050406030204" pitchFamily="18" charset="0"/>
                              </a:rPr>
                              <m:t> </m:t>
                            </m:r>
                            <m:r>
                              <a:rPr lang="en-US" i="1">
                                <a:latin typeface="Cambria Math" panose="02040503050406030204" pitchFamily="18" charset="0"/>
                              </a:rPr>
                              <m:t>𝐷𝐹𝑖</m:t>
                            </m:r>
                          </m:e>
                        </m:nary>
                      </m:num>
                      <m:den>
                        <m:r>
                          <a:rPr lang="en-US" b="0" i="1" smtClean="0">
                            <a:latin typeface="Cambria Math" panose="02040503050406030204" pitchFamily="18" charset="0"/>
                          </a:rPr>
                          <m:t>𝐹𝑑</m:t>
                        </m:r>
                      </m:den>
                    </m:f>
                  </m:oMath>
                </a14:m>
                <a:endParaRPr lang="en-US" dirty="0" smtClean="0"/>
              </a:p>
              <a:p>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224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4345720" y="3604828"/>
            <a:ext cx="5848350" cy="2762250"/>
          </a:xfrm>
          <a:prstGeom prst="rect">
            <a:avLst/>
          </a:prstGeom>
        </p:spPr>
      </p:pic>
    </p:spTree>
    <p:extLst>
      <p:ext uri="{BB962C8B-B14F-4D97-AF65-F5344CB8AC3E}">
        <p14:creationId xmlns:p14="http://schemas.microsoft.com/office/powerpoint/2010/main" val="3635976220"/>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619375" y="2315369"/>
            <a:ext cx="6953250" cy="3371850"/>
          </a:xfrm>
          <a:prstGeom prst="rect">
            <a:avLst/>
          </a:prstGeom>
        </p:spPr>
      </p:pic>
    </p:spTree>
    <p:extLst>
      <p:ext uri="{BB962C8B-B14F-4D97-AF65-F5344CB8AC3E}">
        <p14:creationId xmlns:p14="http://schemas.microsoft.com/office/powerpoint/2010/main" val="75095141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Relation between Load and Loss factor</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In general, the loss factor cannot be determined from the load factor</a:t>
                </a:r>
              </a:p>
              <a:p>
                <a:r>
                  <a:rPr lang="en-US" dirty="0" smtClean="0"/>
                  <a:t>Assume that primary feeder is connected to a variable load</a:t>
                </a:r>
              </a:p>
              <a:p>
                <a:r>
                  <a:rPr lang="en-US" dirty="0" smtClean="0"/>
                  <a:t>Fig in next slide shows an arbitrary and idealized load curve</a:t>
                </a:r>
              </a:p>
              <a:p>
                <a:r>
                  <a:rPr lang="en-US" dirty="0" smtClean="0"/>
                  <a:t>However, it does not represent a daily load curve</a:t>
                </a:r>
              </a:p>
              <a:p>
                <a:r>
                  <a:rPr lang="en-US" dirty="0" smtClean="0"/>
                  <a:t>Assume off peak loss is P</a:t>
                </a:r>
                <a:r>
                  <a:rPr lang="en-US" baseline="-25000" dirty="0" smtClean="0"/>
                  <a:t>LS,1 </a:t>
                </a:r>
                <a:r>
                  <a:rPr lang="en-US" dirty="0" smtClean="0"/>
                  <a:t>at some off-peak load P</a:t>
                </a:r>
                <a:r>
                  <a:rPr lang="en-US" baseline="-25000" dirty="0" smtClean="0"/>
                  <a:t>1</a:t>
                </a:r>
                <a:r>
                  <a:rPr lang="en-US" dirty="0" smtClean="0"/>
                  <a:t> and that the peak loss is P</a:t>
                </a:r>
                <a:r>
                  <a:rPr lang="en-US" baseline="-25000" dirty="0" smtClean="0"/>
                  <a:t>LS,2 </a:t>
                </a:r>
                <a:r>
                  <a:rPr lang="en-US" dirty="0" smtClean="0"/>
                  <a:t>at the peak load P</a:t>
                </a:r>
                <a:r>
                  <a:rPr lang="en-US" baseline="-25000" dirty="0" smtClean="0"/>
                  <a:t>2</a:t>
                </a:r>
                <a:r>
                  <a:rPr lang="en-US" dirty="0" smtClean="0"/>
                  <a:t>, the load factor is;</a:t>
                </a:r>
              </a:p>
              <a:p>
                <a14:m>
                  <m:oMath xmlns:m="http://schemas.openxmlformats.org/officeDocument/2006/math">
                    <m:r>
                      <a:rPr lang="en-US" b="0" i="1" smtClean="0">
                        <a:latin typeface="Cambria Math" panose="02040503050406030204" pitchFamily="18" charset="0"/>
                      </a:rPr>
                      <m:t>𝐹</m:t>
                    </m:r>
                    <m:r>
                      <a:rPr lang="en-US" b="0" i="1" baseline="-25000" smtClean="0">
                        <a:latin typeface="Cambria Math" panose="02040503050406030204" pitchFamily="18" charset="0"/>
                      </a:rPr>
                      <m:t>𝐿𝐷</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r>
                          <a:rPr lang="en-US" b="0" i="1" baseline="-25000" smtClean="0">
                            <a:latin typeface="Cambria Math" panose="02040503050406030204" pitchFamily="18" charset="0"/>
                          </a:rPr>
                          <m:t>𝑎𝑣𝑔</m:t>
                        </m:r>
                      </m:num>
                      <m:den>
                        <m:r>
                          <a:rPr lang="en-US" b="0" i="1" smtClean="0">
                            <a:latin typeface="Cambria Math" panose="02040503050406030204" pitchFamily="18" charset="0"/>
                          </a:rPr>
                          <m:t>𝑃</m:t>
                        </m:r>
                        <m:r>
                          <a:rPr lang="en-US" b="0" i="1" baseline="-25000" smtClean="0">
                            <a:latin typeface="Cambria Math" panose="02040503050406030204" pitchFamily="18" charset="0"/>
                          </a:rPr>
                          <m:t>𝑚𝑎𝑥</m:t>
                        </m:r>
                      </m:den>
                    </m:f>
                  </m:oMath>
                </a14:m>
                <a:r>
                  <a:rPr lang="en-US" dirty="0" smtClean="0"/>
                  <a:t>=</a:t>
                </a:r>
                <a:r>
                  <a:rPr lang="en-US" dirty="0" err="1" smtClean="0"/>
                  <a:t>P</a:t>
                </a:r>
                <a:r>
                  <a:rPr lang="en-US" baseline="-25000" dirty="0" err="1" smtClean="0"/>
                  <a:t>avg</a:t>
                </a:r>
                <a:r>
                  <a:rPr lang="en-US" dirty="0" smtClean="0"/>
                  <a:t>/P</a:t>
                </a:r>
                <a:r>
                  <a:rPr lang="en-US" baseline="-25000" dirty="0" smtClean="0"/>
                  <a:t>2</a:t>
                </a:r>
                <a:r>
                  <a:rPr lang="en-US" dirty="0" smtClean="0"/>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1056151594"/>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247134"/>
            <a:ext cx="9553832" cy="6190735"/>
          </a:xfrm>
          <a:prstGeom prst="rect">
            <a:avLst/>
          </a:prstGeom>
        </p:spPr>
      </p:pic>
    </p:spTree>
    <p:extLst>
      <p:ext uri="{BB962C8B-B14F-4D97-AF65-F5344CB8AC3E}">
        <p14:creationId xmlns:p14="http://schemas.microsoft.com/office/powerpoint/2010/main" val="25756084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Picture 4"/>
          <p:cNvPicPr>
            <a:picLocks noChangeAspect="1"/>
          </p:cNvPicPr>
          <p:nvPr/>
        </p:nvPicPr>
        <p:blipFill>
          <a:blip r:embed="rId2"/>
          <a:stretch>
            <a:fillRect/>
          </a:stretch>
        </p:blipFill>
        <p:spPr>
          <a:xfrm>
            <a:off x="838200" y="1825625"/>
            <a:ext cx="8810625" cy="4676775"/>
          </a:xfrm>
          <a:prstGeom prst="rect">
            <a:avLst/>
          </a:prstGeom>
        </p:spPr>
      </p:pic>
      <p:sp>
        <p:nvSpPr>
          <p:cNvPr id="6" name="Content Placeholder 5"/>
          <p:cNvSpPr>
            <a:spLocks noGrp="1"/>
          </p:cNvSpPr>
          <p:nvPr>
            <p:ph idx="1"/>
          </p:nvPr>
        </p:nvSpPr>
        <p:spPr/>
        <p:txBody>
          <a:bodyPr/>
          <a:lstStyle/>
          <a:p>
            <a:endParaRPr lang="en-US" dirty="0"/>
          </a:p>
        </p:txBody>
      </p:sp>
    </p:spTree>
    <p:extLst>
      <p:ext uri="{BB962C8B-B14F-4D97-AF65-F5344CB8AC3E}">
        <p14:creationId xmlns:p14="http://schemas.microsoft.com/office/powerpoint/2010/main" val="2817842550"/>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3543300" y="2391569"/>
            <a:ext cx="5105400" cy="3219450"/>
          </a:xfrm>
          <a:prstGeom prst="rect">
            <a:avLst/>
          </a:prstGeom>
        </p:spPr>
      </p:pic>
    </p:spTree>
    <p:extLst>
      <p:ext uri="{BB962C8B-B14F-4D97-AF65-F5344CB8AC3E}">
        <p14:creationId xmlns:p14="http://schemas.microsoft.com/office/powerpoint/2010/main" val="3525696983"/>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289715" y="1825625"/>
            <a:ext cx="7612570" cy="4351338"/>
          </a:xfrm>
          <a:prstGeom prst="rect">
            <a:avLst/>
          </a:prstGeom>
        </p:spPr>
      </p:pic>
    </p:spTree>
    <p:extLst>
      <p:ext uri="{BB962C8B-B14F-4D97-AF65-F5344CB8AC3E}">
        <p14:creationId xmlns:p14="http://schemas.microsoft.com/office/powerpoint/2010/main" val="526827431"/>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The copper losses are the function of the associated loads</a:t>
            </a:r>
          </a:p>
          <a:p>
            <a:r>
              <a:rPr lang="en-US" dirty="0" smtClean="0"/>
              <a:t>Therefore, the off peak and peak loads can be expressed, respectively, as;</a:t>
            </a:r>
          </a:p>
          <a:p>
            <a:r>
              <a:rPr lang="en-US" dirty="0" smtClean="0"/>
              <a:t>P</a:t>
            </a:r>
            <a:r>
              <a:rPr lang="en-US" baseline="-25000" dirty="0" smtClean="0"/>
              <a:t>LS,1</a:t>
            </a:r>
            <a:r>
              <a:rPr lang="en-US" dirty="0" smtClean="0"/>
              <a:t>=k X P</a:t>
            </a:r>
            <a:r>
              <a:rPr lang="en-US" baseline="-25000" dirty="0" smtClean="0"/>
              <a:t>1</a:t>
            </a:r>
            <a:r>
              <a:rPr lang="en-US" baseline="30000" dirty="0" smtClean="0"/>
              <a:t>2</a:t>
            </a:r>
          </a:p>
          <a:p>
            <a:r>
              <a:rPr lang="en-US" dirty="0" smtClean="0"/>
              <a:t>P</a:t>
            </a:r>
            <a:r>
              <a:rPr lang="en-US" baseline="-25000" dirty="0" smtClean="0"/>
              <a:t>LS,2</a:t>
            </a:r>
            <a:r>
              <a:rPr lang="en-US" dirty="0" smtClean="0"/>
              <a:t>=k </a:t>
            </a:r>
            <a:r>
              <a:rPr lang="en-US" dirty="0"/>
              <a:t>X </a:t>
            </a:r>
            <a:r>
              <a:rPr lang="en-US" dirty="0" smtClean="0"/>
              <a:t>P</a:t>
            </a:r>
            <a:r>
              <a:rPr lang="en-US" baseline="-25000" dirty="0" smtClean="0"/>
              <a:t>2</a:t>
            </a:r>
            <a:r>
              <a:rPr lang="en-US" baseline="30000" dirty="0" smtClean="0"/>
              <a:t>2</a:t>
            </a:r>
          </a:p>
          <a:p>
            <a:r>
              <a:rPr lang="en-US" dirty="0" smtClean="0"/>
              <a:t>Where k is constant</a:t>
            </a:r>
          </a:p>
          <a:p>
            <a:r>
              <a:rPr lang="en-US" dirty="0" smtClean="0"/>
              <a:t>Substituting equations, F</a:t>
            </a:r>
            <a:r>
              <a:rPr lang="en-US" baseline="-25000" dirty="0" smtClean="0"/>
              <a:t>LS</a:t>
            </a:r>
            <a:r>
              <a:rPr lang="en-US" dirty="0" smtClean="0"/>
              <a:t> will be;</a:t>
            </a:r>
            <a:endParaRPr lang="en-US" dirty="0"/>
          </a:p>
          <a:p>
            <a:endParaRPr lang="en-US" baseline="30000" dirty="0"/>
          </a:p>
        </p:txBody>
      </p:sp>
    </p:spTree>
    <p:extLst>
      <p:ext uri="{BB962C8B-B14F-4D97-AF65-F5344CB8AC3E}">
        <p14:creationId xmlns:p14="http://schemas.microsoft.com/office/powerpoint/2010/main" val="2717217422"/>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886075" y="2571750"/>
            <a:ext cx="6086475" cy="3257550"/>
          </a:xfrm>
          <a:prstGeom prst="rect">
            <a:avLst/>
          </a:prstGeom>
        </p:spPr>
      </p:pic>
    </p:spTree>
    <p:extLst>
      <p:ext uri="{BB962C8B-B14F-4D97-AF65-F5344CB8AC3E}">
        <p14:creationId xmlns:p14="http://schemas.microsoft.com/office/powerpoint/2010/main" val="3389991291"/>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1" y="365125"/>
            <a:ext cx="10515600" cy="5811838"/>
          </a:xfrm>
          <a:prstGeom prst="rect">
            <a:avLst/>
          </a:prstGeom>
        </p:spPr>
      </p:pic>
    </p:spTree>
    <p:extLst>
      <p:ext uri="{BB962C8B-B14F-4D97-AF65-F5344CB8AC3E}">
        <p14:creationId xmlns:p14="http://schemas.microsoft.com/office/powerpoint/2010/main" val="1424654619"/>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551709" y="2143124"/>
            <a:ext cx="8811492" cy="2955349"/>
          </a:xfrm>
          <a:prstGeom prst="rect">
            <a:avLst/>
          </a:prstGeom>
        </p:spPr>
      </p:pic>
    </p:spTree>
    <p:extLst>
      <p:ext uri="{BB962C8B-B14F-4D97-AF65-F5344CB8AC3E}">
        <p14:creationId xmlns:p14="http://schemas.microsoft.com/office/powerpoint/2010/main" val="4082045810"/>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stretch>
            <a:fillRect/>
          </a:stretch>
        </p:blipFill>
        <p:spPr>
          <a:xfrm>
            <a:off x="899830" y="1825625"/>
            <a:ext cx="10392339" cy="4351338"/>
          </a:xfrm>
          <a:prstGeom prst="rect">
            <a:avLst/>
          </a:prstGeom>
        </p:spPr>
      </p:pic>
    </p:spTree>
    <p:extLst>
      <p:ext uri="{BB962C8B-B14F-4D97-AF65-F5344CB8AC3E}">
        <p14:creationId xmlns:p14="http://schemas.microsoft.com/office/powerpoint/2010/main" val="126823653"/>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b="1" i="1" dirty="0"/>
              <a:t>Load</a:t>
            </a:r>
            <a:r>
              <a:rPr lang="en-US" i="1" dirty="0"/>
              <a:t>-</a:t>
            </a:r>
            <a:r>
              <a:rPr lang="en-US" b="1" i="1" dirty="0"/>
              <a:t>loss </a:t>
            </a:r>
            <a:r>
              <a:rPr lang="en-US" b="1" i="1" dirty="0" smtClean="0"/>
              <a:t>factor</a:t>
            </a:r>
            <a:endParaRPr lang="en-US" i="1" dirty="0"/>
          </a:p>
          <a:p>
            <a:pPr algn="just"/>
            <a:r>
              <a:rPr lang="en-US" b="1" dirty="0" smtClean="0"/>
              <a:t>Load</a:t>
            </a:r>
            <a:r>
              <a:rPr lang="en-US" dirty="0" smtClean="0"/>
              <a:t>-</a:t>
            </a:r>
            <a:r>
              <a:rPr lang="en-US" b="1" dirty="0" smtClean="0"/>
              <a:t>loss </a:t>
            </a:r>
            <a:r>
              <a:rPr lang="en-US" b="1" dirty="0"/>
              <a:t>factor</a:t>
            </a:r>
            <a:r>
              <a:rPr lang="en-US" dirty="0"/>
              <a:t> (LLF) is a </a:t>
            </a:r>
            <a:r>
              <a:rPr lang="en-US" b="1" dirty="0"/>
              <a:t>factor</a:t>
            </a:r>
            <a:r>
              <a:rPr lang="en-US" dirty="0"/>
              <a:t> which when multiplied by energy lost at time of peak and the number of </a:t>
            </a:r>
            <a:r>
              <a:rPr lang="en-US" b="1" dirty="0"/>
              <a:t>load</a:t>
            </a:r>
            <a:r>
              <a:rPr lang="en-US" dirty="0"/>
              <a:t> periods will give overall average energy </a:t>
            </a:r>
            <a:r>
              <a:rPr lang="en-US" dirty="0" smtClean="0"/>
              <a:t>lost</a:t>
            </a:r>
          </a:p>
          <a:p>
            <a:pPr algn="just"/>
            <a:r>
              <a:rPr lang="en-US" dirty="0" smtClean="0"/>
              <a:t>It </a:t>
            </a:r>
            <a:r>
              <a:rPr lang="en-US" dirty="0"/>
              <a:t>is </a:t>
            </a:r>
            <a:r>
              <a:rPr lang="en-US" b="1" dirty="0"/>
              <a:t>calculated</a:t>
            </a:r>
            <a:r>
              <a:rPr lang="en-US" dirty="0"/>
              <a:t> as the ratio of the average </a:t>
            </a:r>
            <a:r>
              <a:rPr lang="en-US" b="1" dirty="0"/>
              <a:t>load loss</a:t>
            </a:r>
            <a:r>
              <a:rPr lang="en-US" dirty="0"/>
              <a:t> to the peak </a:t>
            </a:r>
            <a:r>
              <a:rPr lang="en-US" b="1" dirty="0"/>
              <a:t>load loss</a:t>
            </a:r>
            <a:endParaRPr lang="en-US" dirty="0"/>
          </a:p>
        </p:txBody>
      </p:sp>
    </p:spTree>
    <p:extLst>
      <p:ext uri="{BB962C8B-B14F-4D97-AF65-F5344CB8AC3E}">
        <p14:creationId xmlns:p14="http://schemas.microsoft.com/office/powerpoint/2010/main" val="266929800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Why these calculations are important</a:t>
            </a:r>
            <a:endParaRPr lang="en-US" dirty="0"/>
          </a:p>
        </p:txBody>
      </p:sp>
      <p:sp>
        <p:nvSpPr>
          <p:cNvPr id="3" name="Content Placeholder 2"/>
          <p:cNvSpPr>
            <a:spLocks noGrp="1"/>
          </p:cNvSpPr>
          <p:nvPr>
            <p:ph idx="1"/>
          </p:nvPr>
        </p:nvSpPr>
        <p:spPr/>
        <p:txBody>
          <a:bodyPr/>
          <a:lstStyle/>
          <a:p>
            <a:r>
              <a:rPr lang="en-US" dirty="0" smtClean="0"/>
              <a:t>Electric </a:t>
            </a:r>
            <a:r>
              <a:rPr lang="en-US" dirty="0"/>
              <a:t>distribution utilities observe the considerable increase of the technical and nontechnical losses in their </a:t>
            </a:r>
            <a:r>
              <a:rPr lang="en-US" dirty="0" smtClean="0"/>
              <a:t>network</a:t>
            </a:r>
          </a:p>
          <a:p>
            <a:r>
              <a:rPr lang="en-US" dirty="0" smtClean="0"/>
              <a:t>Thus </a:t>
            </a:r>
            <a:r>
              <a:rPr lang="en-US" dirty="0"/>
              <a:t>utilities need to look for more accurate tools for loss </a:t>
            </a:r>
            <a:r>
              <a:rPr lang="en-US" dirty="0" smtClean="0"/>
              <a:t>calculation</a:t>
            </a:r>
          </a:p>
          <a:p>
            <a:r>
              <a:rPr lang="en-US" dirty="0" smtClean="0"/>
              <a:t>In </a:t>
            </a:r>
            <a:r>
              <a:rPr lang="en-US" dirty="0"/>
              <a:t>order to select the optimal solution for loss reduction, need to have loss estimation or calculation </a:t>
            </a:r>
            <a:r>
              <a:rPr lang="en-US" dirty="0" smtClean="0"/>
              <a:t>models</a:t>
            </a:r>
          </a:p>
          <a:p>
            <a:pPr marL="0" indent="0">
              <a:buNone/>
            </a:pPr>
            <a:endParaRPr lang="en-US" dirty="0"/>
          </a:p>
        </p:txBody>
      </p:sp>
    </p:spTree>
    <p:extLst>
      <p:ext uri="{BB962C8B-B14F-4D97-AF65-F5344CB8AC3E}">
        <p14:creationId xmlns:p14="http://schemas.microsoft.com/office/powerpoint/2010/main" val="215022981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Example</a:t>
            </a:r>
            <a:endParaRPr lang="en-US" dirty="0"/>
          </a:p>
        </p:txBody>
      </p:sp>
      <p:sp>
        <p:nvSpPr>
          <p:cNvPr id="3" name="Content Placeholder 2"/>
          <p:cNvSpPr>
            <a:spLocks noGrp="1"/>
          </p:cNvSpPr>
          <p:nvPr>
            <p:ph idx="1"/>
          </p:nvPr>
        </p:nvSpPr>
        <p:spPr/>
        <p:txBody>
          <a:bodyPr/>
          <a:lstStyle/>
          <a:p>
            <a:r>
              <a:rPr lang="en-US" dirty="0"/>
              <a:t> </a:t>
            </a:r>
            <a:r>
              <a:rPr lang="en-US" dirty="0" smtClean="0"/>
              <a:t>Using </a:t>
            </a:r>
            <a:r>
              <a:rPr lang="en-US" dirty="0"/>
              <a:t>a large commercial electrical bill:</a:t>
            </a:r>
          </a:p>
          <a:p>
            <a:r>
              <a:rPr lang="en-US" dirty="0"/>
              <a:t>peak demand = 436 </a:t>
            </a:r>
            <a:r>
              <a:rPr lang="en-US" dirty="0">
                <a:hlinkClick r:id="rId2" tooltip="Kilowatt"/>
              </a:rPr>
              <a:t>kW</a:t>
            </a:r>
            <a:endParaRPr lang="en-US" dirty="0"/>
          </a:p>
          <a:p>
            <a:r>
              <a:rPr lang="en-US" dirty="0"/>
              <a:t>use = 57200 </a:t>
            </a:r>
            <a:r>
              <a:rPr lang="en-US" dirty="0">
                <a:hlinkClick r:id="rId3" tooltip="Kilowatt hour"/>
              </a:rPr>
              <a:t>kWh</a:t>
            </a:r>
            <a:endParaRPr lang="en-US" dirty="0"/>
          </a:p>
          <a:p>
            <a:r>
              <a:rPr lang="en-US" dirty="0"/>
              <a:t>number of days in billing cycle = 30 </a:t>
            </a:r>
            <a:r>
              <a:rPr lang="en-US" dirty="0" smtClean="0">
                <a:hlinkClick r:id="rId4" tooltip="Day"/>
              </a:rPr>
              <a:t>d</a:t>
            </a:r>
            <a:endParaRPr lang="en-US" dirty="0" smtClean="0"/>
          </a:p>
          <a:p>
            <a:r>
              <a:rPr lang="en-US" dirty="0" smtClean="0"/>
              <a:t>Load </a:t>
            </a:r>
            <a:r>
              <a:rPr lang="en-US" dirty="0"/>
              <a:t>factor = { 57200 kWh / (30 d × 24 hours per day × 436 kW) } × 100% = 18.22%</a:t>
            </a:r>
          </a:p>
          <a:p>
            <a:endParaRPr lang="en-US" dirty="0"/>
          </a:p>
        </p:txBody>
      </p:sp>
    </p:spTree>
    <p:extLst>
      <p:ext uri="{BB962C8B-B14F-4D97-AF65-F5344CB8AC3E}">
        <p14:creationId xmlns:p14="http://schemas.microsoft.com/office/powerpoint/2010/main" val="311928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TEXT BOOK</a:t>
            </a:r>
            <a:endParaRPr lang="en-US" dirty="0"/>
          </a:p>
        </p:txBody>
      </p:sp>
      <p:pic>
        <p:nvPicPr>
          <p:cNvPr id="4" name="Content Placeholder 3"/>
          <p:cNvPicPr>
            <a:picLocks noGrp="1" noChangeAspect="1"/>
          </p:cNvPicPr>
          <p:nvPr>
            <p:ph idx="1"/>
          </p:nvPr>
        </p:nvPicPr>
        <p:blipFill>
          <a:blip r:embed="rId2"/>
          <a:stretch>
            <a:fillRect/>
          </a:stretch>
        </p:blipFill>
        <p:spPr>
          <a:xfrm>
            <a:off x="979272" y="1791728"/>
            <a:ext cx="10374527" cy="4065373"/>
          </a:xfrm>
          <a:prstGeom prst="rect">
            <a:avLst/>
          </a:prstGeom>
        </p:spPr>
      </p:pic>
    </p:spTree>
    <p:extLst>
      <p:ext uri="{BB962C8B-B14F-4D97-AF65-F5344CB8AC3E}">
        <p14:creationId xmlns:p14="http://schemas.microsoft.com/office/powerpoint/2010/main" val="1664066371"/>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1957388"/>
            <a:ext cx="10515599" cy="3044031"/>
          </a:xfrm>
          <a:prstGeom prst="rect">
            <a:avLst/>
          </a:prstGeom>
        </p:spPr>
      </p:pic>
    </p:spTree>
    <p:extLst>
      <p:ext uri="{BB962C8B-B14F-4D97-AF65-F5344CB8AC3E}">
        <p14:creationId xmlns:p14="http://schemas.microsoft.com/office/powerpoint/2010/main" val="2916751488"/>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stretch>
            <a:fillRect/>
          </a:stretch>
        </p:blipFill>
        <p:spPr>
          <a:xfrm>
            <a:off x="838200" y="365124"/>
            <a:ext cx="10515600" cy="5994111"/>
          </a:xfrm>
          <a:prstGeom prst="rect">
            <a:avLst/>
          </a:prstGeom>
        </p:spPr>
      </p:pic>
    </p:spTree>
    <p:extLst>
      <p:ext uri="{BB962C8B-B14F-4D97-AF65-F5344CB8AC3E}">
        <p14:creationId xmlns:p14="http://schemas.microsoft.com/office/powerpoint/2010/main" val="1901649647"/>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2000249"/>
            <a:ext cx="10515600" cy="3971925"/>
          </a:xfrm>
          <a:prstGeom prst="rect">
            <a:avLst/>
          </a:prstGeom>
        </p:spPr>
      </p:pic>
    </p:spTree>
    <p:extLst>
      <p:ext uri="{BB962C8B-B14F-4D97-AF65-F5344CB8AC3E}">
        <p14:creationId xmlns:p14="http://schemas.microsoft.com/office/powerpoint/2010/main" val="142783399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Example</a:t>
            </a:r>
            <a:endParaRPr lang="en-US" dirty="0"/>
          </a:p>
        </p:txBody>
      </p:sp>
      <p:pic>
        <p:nvPicPr>
          <p:cNvPr id="4" name="Content Placeholder 3"/>
          <p:cNvPicPr>
            <a:picLocks noGrp="1" noChangeAspect="1"/>
          </p:cNvPicPr>
          <p:nvPr>
            <p:ph idx="1"/>
          </p:nvPr>
        </p:nvPicPr>
        <p:blipFill>
          <a:blip r:embed="rId2"/>
          <a:stretch>
            <a:fillRect/>
          </a:stretch>
        </p:blipFill>
        <p:spPr>
          <a:xfrm>
            <a:off x="838200" y="1985962"/>
            <a:ext cx="10515600" cy="3457575"/>
          </a:xfrm>
          <a:prstGeom prst="rect">
            <a:avLst/>
          </a:prstGeom>
        </p:spPr>
      </p:pic>
    </p:spTree>
    <p:extLst>
      <p:ext uri="{BB962C8B-B14F-4D97-AF65-F5344CB8AC3E}">
        <p14:creationId xmlns:p14="http://schemas.microsoft.com/office/powerpoint/2010/main" val="2179485134"/>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Solution</a:t>
            </a:r>
            <a:endParaRPr lang="en-US" dirty="0"/>
          </a:p>
        </p:txBody>
      </p:sp>
      <p:pic>
        <p:nvPicPr>
          <p:cNvPr id="7" name="Content Placeholder 6"/>
          <p:cNvPicPr>
            <a:picLocks noGrp="1" noChangeAspect="1"/>
          </p:cNvPicPr>
          <p:nvPr>
            <p:ph idx="1"/>
          </p:nvPr>
        </p:nvPicPr>
        <p:blipFill>
          <a:blip r:embed="rId2"/>
          <a:stretch>
            <a:fillRect/>
          </a:stretch>
        </p:blipFill>
        <p:spPr>
          <a:xfrm>
            <a:off x="2022764" y="1343891"/>
            <a:ext cx="8549985" cy="5371234"/>
          </a:xfrm>
          <a:prstGeom prst="rect">
            <a:avLst/>
          </a:prstGeom>
        </p:spPr>
      </p:pic>
    </p:spTree>
    <p:extLst>
      <p:ext uri="{BB962C8B-B14F-4D97-AF65-F5344CB8AC3E}">
        <p14:creationId xmlns:p14="http://schemas.microsoft.com/office/powerpoint/2010/main" val="2550282034"/>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365125"/>
            <a:ext cx="10515600" cy="5798344"/>
          </a:xfrm>
          <a:prstGeom prst="rect">
            <a:avLst/>
          </a:prstGeom>
        </p:spPr>
      </p:pic>
    </p:spTree>
    <p:extLst>
      <p:ext uri="{BB962C8B-B14F-4D97-AF65-F5344CB8AC3E}">
        <p14:creationId xmlns:p14="http://schemas.microsoft.com/office/powerpoint/2010/main" val="654503241"/>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Example</a:t>
            </a:r>
            <a:endParaRPr lang="en-US" dirty="0"/>
          </a:p>
        </p:txBody>
      </p:sp>
      <p:pic>
        <p:nvPicPr>
          <p:cNvPr id="8" name="Content Placeholder 7"/>
          <p:cNvPicPr>
            <a:picLocks noGrp="1" noChangeAspect="1"/>
          </p:cNvPicPr>
          <p:nvPr>
            <p:ph idx="1"/>
          </p:nvPr>
        </p:nvPicPr>
        <p:blipFill>
          <a:blip r:embed="rId2"/>
          <a:stretch>
            <a:fillRect/>
          </a:stretch>
        </p:blipFill>
        <p:spPr>
          <a:xfrm>
            <a:off x="1000125" y="1885950"/>
            <a:ext cx="9901238" cy="3114675"/>
          </a:xfrm>
          <a:prstGeom prst="rect">
            <a:avLst/>
          </a:prstGeom>
        </p:spPr>
      </p:pic>
    </p:spTree>
    <p:extLst>
      <p:ext uri="{BB962C8B-B14F-4D97-AF65-F5344CB8AC3E}">
        <p14:creationId xmlns:p14="http://schemas.microsoft.com/office/powerpoint/2010/main" val="847839173"/>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Solution</a:t>
            </a:r>
            <a:endParaRPr lang="en-US" dirty="0"/>
          </a:p>
        </p:txBody>
      </p:sp>
      <p:pic>
        <p:nvPicPr>
          <p:cNvPr id="4" name="Content Placeholder 3"/>
          <p:cNvPicPr>
            <a:picLocks noGrp="1" noChangeAspect="1"/>
          </p:cNvPicPr>
          <p:nvPr>
            <p:ph idx="1"/>
          </p:nvPr>
        </p:nvPicPr>
        <p:blipFill>
          <a:blip r:embed="rId2"/>
          <a:stretch>
            <a:fillRect/>
          </a:stretch>
        </p:blipFill>
        <p:spPr>
          <a:xfrm>
            <a:off x="1149927" y="1690688"/>
            <a:ext cx="9545781" cy="4142076"/>
          </a:xfrm>
          <a:prstGeom prst="rect">
            <a:avLst/>
          </a:prstGeom>
        </p:spPr>
      </p:pic>
    </p:spTree>
    <p:extLst>
      <p:ext uri="{BB962C8B-B14F-4D97-AF65-F5344CB8AC3E}">
        <p14:creationId xmlns:p14="http://schemas.microsoft.com/office/powerpoint/2010/main" val="324980299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957387" y="1825625"/>
            <a:ext cx="8543925" cy="4351338"/>
          </a:xfrm>
          <a:prstGeom prst="rect">
            <a:avLst/>
          </a:prstGeom>
        </p:spPr>
      </p:pic>
    </p:spTree>
    <p:extLst>
      <p:ext uri="{BB962C8B-B14F-4D97-AF65-F5344CB8AC3E}">
        <p14:creationId xmlns:p14="http://schemas.microsoft.com/office/powerpoint/2010/main" val="355687346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014412" y="1690689"/>
            <a:ext cx="10339387" cy="4182268"/>
          </a:xfrm>
          <a:prstGeom prst="rect">
            <a:avLst/>
          </a:prstGeom>
        </p:spPr>
      </p:pic>
    </p:spTree>
    <p:extLst>
      <p:ext uri="{BB962C8B-B14F-4D97-AF65-F5344CB8AC3E}">
        <p14:creationId xmlns:p14="http://schemas.microsoft.com/office/powerpoint/2010/main" val="2141689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Substation Expansion</a:t>
            </a:r>
            <a:endParaRPr lang="en-US" dirty="0"/>
          </a:p>
        </p:txBody>
      </p:sp>
      <p:sp>
        <p:nvSpPr>
          <p:cNvPr id="3" name="Content Placeholder 2"/>
          <p:cNvSpPr>
            <a:spLocks noGrp="1"/>
          </p:cNvSpPr>
          <p:nvPr>
            <p:ph idx="1"/>
          </p:nvPr>
        </p:nvSpPr>
        <p:spPr/>
        <p:txBody>
          <a:bodyPr/>
          <a:lstStyle/>
          <a:p>
            <a:pPr algn="just"/>
            <a:r>
              <a:rPr lang="en-US" dirty="0" smtClean="0"/>
              <a:t>Fig in next slide presents some of the factors affecting substation expansion</a:t>
            </a:r>
          </a:p>
          <a:p>
            <a:pPr algn="just"/>
            <a:r>
              <a:rPr lang="en-US" dirty="0" smtClean="0"/>
              <a:t>The planner makes a decision based on tangible or intangible information.</a:t>
            </a:r>
          </a:p>
          <a:p>
            <a:pPr algn="just"/>
            <a:r>
              <a:rPr lang="en-US" dirty="0" smtClean="0"/>
              <a:t>For example, the forecasted load, load density and load growth may require a substation expansion or a new substation construction</a:t>
            </a:r>
          </a:p>
          <a:p>
            <a:pPr algn="just"/>
            <a:r>
              <a:rPr lang="en-US" dirty="0" smtClean="0"/>
              <a:t>For expansion present system configuration, capacity, and the forecasted loads can play major roles</a:t>
            </a:r>
            <a:endParaRPr lang="en-US" dirty="0"/>
          </a:p>
        </p:txBody>
      </p:sp>
    </p:spTree>
    <p:extLst>
      <p:ext uri="{BB962C8B-B14F-4D97-AF65-F5344CB8AC3E}">
        <p14:creationId xmlns:p14="http://schemas.microsoft.com/office/powerpoint/2010/main" val="2985254541"/>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EXAMPLE</a:t>
            </a:r>
            <a:endParaRPr lang="en-US" dirty="0"/>
          </a:p>
        </p:txBody>
      </p:sp>
      <p:pic>
        <p:nvPicPr>
          <p:cNvPr id="4" name="Content Placeholder 3"/>
          <p:cNvPicPr>
            <a:picLocks noGrp="1" noChangeAspect="1"/>
          </p:cNvPicPr>
          <p:nvPr>
            <p:ph idx="1"/>
          </p:nvPr>
        </p:nvPicPr>
        <p:blipFill>
          <a:blip r:embed="rId2"/>
          <a:stretch>
            <a:fillRect/>
          </a:stretch>
        </p:blipFill>
        <p:spPr>
          <a:xfrm>
            <a:off x="983672" y="2189017"/>
            <a:ext cx="10099963" cy="3214255"/>
          </a:xfrm>
          <a:prstGeom prst="rect">
            <a:avLst/>
          </a:prstGeom>
        </p:spPr>
      </p:pic>
    </p:spTree>
    <p:extLst>
      <p:ext uri="{BB962C8B-B14F-4D97-AF65-F5344CB8AC3E}">
        <p14:creationId xmlns:p14="http://schemas.microsoft.com/office/powerpoint/2010/main" val="190674240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967345" y="365125"/>
            <a:ext cx="8174182" cy="6021820"/>
          </a:xfrm>
          <a:prstGeom prst="rect">
            <a:avLst/>
          </a:prstGeom>
        </p:spPr>
      </p:pic>
    </p:spTree>
    <p:extLst>
      <p:ext uri="{BB962C8B-B14F-4D97-AF65-F5344CB8AC3E}">
        <p14:creationId xmlns:p14="http://schemas.microsoft.com/office/powerpoint/2010/main" val="198120610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Example</a:t>
            </a:r>
            <a:endParaRPr lang="en-US" dirty="0"/>
          </a:p>
        </p:txBody>
      </p:sp>
      <p:pic>
        <p:nvPicPr>
          <p:cNvPr id="4" name="Content Placeholder 3"/>
          <p:cNvPicPr>
            <a:picLocks noGrp="1" noChangeAspect="1"/>
          </p:cNvPicPr>
          <p:nvPr>
            <p:ph idx="1"/>
          </p:nvPr>
        </p:nvPicPr>
        <p:blipFill>
          <a:blip r:embed="rId2"/>
          <a:stretch>
            <a:fillRect/>
          </a:stretch>
        </p:blipFill>
        <p:spPr>
          <a:xfrm>
            <a:off x="838200" y="1851113"/>
            <a:ext cx="10515600" cy="4300362"/>
          </a:xfrm>
          <a:prstGeom prst="rect">
            <a:avLst/>
          </a:prstGeom>
        </p:spPr>
      </p:pic>
    </p:spTree>
    <p:extLst>
      <p:ext uri="{BB962C8B-B14F-4D97-AF65-F5344CB8AC3E}">
        <p14:creationId xmlns:p14="http://schemas.microsoft.com/office/powerpoint/2010/main" val="33785492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145093" y="1825625"/>
            <a:ext cx="9901814" cy="4351338"/>
          </a:xfrm>
          <a:prstGeom prst="rect">
            <a:avLst/>
          </a:prstGeom>
        </p:spPr>
      </p:pic>
    </p:spTree>
    <p:extLst>
      <p:ext uri="{BB962C8B-B14F-4D97-AF65-F5344CB8AC3E}">
        <p14:creationId xmlns:p14="http://schemas.microsoft.com/office/powerpoint/2010/main" val="4001835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365125"/>
            <a:ext cx="10515600" cy="5811838"/>
          </a:xfrm>
          <a:prstGeom prst="rect">
            <a:avLst/>
          </a:prstGeom>
        </p:spPr>
      </p:pic>
    </p:spTree>
    <p:extLst>
      <p:ext uri="{BB962C8B-B14F-4D97-AF65-F5344CB8AC3E}">
        <p14:creationId xmlns:p14="http://schemas.microsoft.com/office/powerpoint/2010/main" val="79229741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2166169"/>
            <a:ext cx="10515600" cy="3670249"/>
          </a:xfrm>
          <a:prstGeom prst="rect">
            <a:avLst/>
          </a:prstGeom>
        </p:spPr>
      </p:pic>
    </p:spTree>
    <p:extLst>
      <p:ext uri="{BB962C8B-B14F-4D97-AF65-F5344CB8AC3E}">
        <p14:creationId xmlns:p14="http://schemas.microsoft.com/office/powerpoint/2010/main" val="143784912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365125"/>
            <a:ext cx="10515600" cy="5811838"/>
          </a:xfrm>
          <a:prstGeom prst="rect">
            <a:avLst/>
          </a:prstGeom>
        </p:spPr>
      </p:pic>
    </p:spTree>
    <p:extLst>
      <p:ext uri="{BB962C8B-B14F-4D97-AF65-F5344CB8AC3E}">
        <p14:creationId xmlns:p14="http://schemas.microsoft.com/office/powerpoint/2010/main" val="4203932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Discussion will be continued…….</a:t>
            </a:r>
            <a:endParaRPr lang="en-US" dirty="0"/>
          </a:p>
        </p:txBody>
      </p:sp>
    </p:spTree>
    <p:extLst>
      <p:ext uri="{BB962C8B-B14F-4D97-AF65-F5344CB8AC3E}">
        <p14:creationId xmlns:p14="http://schemas.microsoft.com/office/powerpoint/2010/main" val="1249165944"/>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Power System Planning</a:t>
            </a:r>
            <a:endParaRPr lang="en-US" dirty="0"/>
          </a:p>
        </p:txBody>
      </p:sp>
      <p:sp>
        <p:nvSpPr>
          <p:cNvPr id="3" name="Subtitle 2"/>
          <p:cNvSpPr>
            <a:spLocks noGrp="1"/>
          </p:cNvSpPr>
          <p:nvPr>
            <p:ph type="subTitle" idx="1"/>
          </p:nvPr>
        </p:nvSpPr>
        <p:spPr/>
        <p:txBody>
          <a:bodyPr/>
          <a:lstStyle/>
          <a:p>
            <a:r>
              <a:rPr lang="en-US" dirty="0" smtClean="0"/>
              <a:t>Prof. Dr. Muhammad Kamran</a:t>
            </a:r>
          </a:p>
          <a:p>
            <a:r>
              <a:rPr lang="en-US" dirty="0" smtClean="0"/>
              <a:t>Lecture No. 5</a:t>
            </a:r>
          </a:p>
          <a:p>
            <a:r>
              <a:rPr lang="en-US" dirty="0" smtClean="0"/>
              <a:t>mkamran@uet.edu.pk</a:t>
            </a:r>
            <a:endParaRPr lang="en-US" dirty="0"/>
          </a:p>
        </p:txBody>
      </p:sp>
    </p:spTree>
    <p:extLst>
      <p:ext uri="{BB962C8B-B14F-4D97-AF65-F5344CB8AC3E}">
        <p14:creationId xmlns:p14="http://schemas.microsoft.com/office/powerpoint/2010/main" val="3593492157"/>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a:t>
            </a:r>
            <a:endParaRPr lang="en-US" dirty="0"/>
          </a:p>
        </p:txBody>
      </p:sp>
      <p:sp>
        <p:nvSpPr>
          <p:cNvPr id="3" name="Content Placeholder 2"/>
          <p:cNvSpPr>
            <a:spLocks noGrp="1"/>
          </p:cNvSpPr>
          <p:nvPr>
            <p:ph idx="1"/>
          </p:nvPr>
        </p:nvSpPr>
        <p:spPr/>
        <p:txBody>
          <a:bodyPr/>
          <a:lstStyle/>
          <a:p>
            <a:r>
              <a:rPr lang="en-US" dirty="0" smtClean="0"/>
              <a:t>Maximum diversified Demand</a:t>
            </a:r>
          </a:p>
          <a:p>
            <a:r>
              <a:rPr lang="en-US" dirty="0" smtClean="0"/>
              <a:t>Load Forecasting</a:t>
            </a:r>
          </a:p>
          <a:p>
            <a:r>
              <a:rPr lang="en-US" dirty="0" smtClean="0"/>
              <a:t>Box-Jenkins Method</a:t>
            </a:r>
          </a:p>
          <a:p>
            <a:r>
              <a:rPr lang="en-US" dirty="0" smtClean="0"/>
              <a:t>Small Area Load Forecasting</a:t>
            </a:r>
          </a:p>
          <a:p>
            <a:r>
              <a:rPr lang="en-US" dirty="0" smtClean="0"/>
              <a:t>Spatial Load Forecasting</a:t>
            </a:r>
          </a:p>
          <a:p>
            <a:r>
              <a:rPr lang="en-US" dirty="0" smtClean="0"/>
              <a:t>Problems</a:t>
            </a:r>
            <a:endParaRPr lang="en-US" dirty="0"/>
          </a:p>
        </p:txBody>
      </p:sp>
    </p:spTree>
    <p:extLst>
      <p:ext uri="{BB962C8B-B14F-4D97-AF65-F5344CB8AC3E}">
        <p14:creationId xmlns:p14="http://schemas.microsoft.com/office/powerpoint/2010/main" val="8759576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Substation Site Selection</a:t>
            </a:r>
            <a:endParaRPr lang="en-US" dirty="0"/>
          </a:p>
        </p:txBody>
      </p:sp>
      <p:sp>
        <p:nvSpPr>
          <p:cNvPr id="3" name="Content Placeholder 2"/>
          <p:cNvSpPr>
            <a:spLocks noGrp="1"/>
          </p:cNvSpPr>
          <p:nvPr>
            <p:ph idx="1"/>
          </p:nvPr>
        </p:nvSpPr>
        <p:spPr/>
        <p:txBody>
          <a:bodyPr/>
          <a:lstStyle/>
          <a:p>
            <a:pPr algn="just"/>
            <a:r>
              <a:rPr lang="en-US" dirty="0" smtClean="0"/>
              <a:t>Fig shows factors that affect substation site selection</a:t>
            </a:r>
          </a:p>
          <a:p>
            <a:pPr algn="just"/>
            <a:r>
              <a:rPr lang="en-US" dirty="0" smtClean="0"/>
              <a:t>The distance from load centers and from existing sub transmission lines as well as other limitations, such as availability of land, its cost, and land use regulations are important</a:t>
            </a:r>
          </a:p>
          <a:p>
            <a:pPr algn="just"/>
            <a:r>
              <a:rPr lang="en-US" dirty="0" smtClean="0"/>
              <a:t>Service region is the area under evaluation defined as </a:t>
            </a:r>
            <a:r>
              <a:rPr lang="en-US" dirty="0"/>
              <a:t>t</a:t>
            </a:r>
            <a:r>
              <a:rPr lang="en-US" dirty="0" smtClean="0"/>
              <a:t>he territory of the utility</a:t>
            </a:r>
          </a:p>
          <a:p>
            <a:pPr algn="just"/>
            <a:r>
              <a:rPr lang="en-US" dirty="0" smtClean="0"/>
              <a:t>An initial screening is applied by using a set of considerations like safety, engineering system planning, institutional economics etc.</a:t>
            </a:r>
          </a:p>
          <a:p>
            <a:pPr marL="0" indent="0" algn="just">
              <a:buNone/>
            </a:pPr>
            <a:endParaRPr lang="en-US" dirty="0"/>
          </a:p>
        </p:txBody>
      </p:sp>
    </p:spTree>
    <p:extLst>
      <p:ext uri="{BB962C8B-B14F-4D97-AF65-F5344CB8AC3E}">
        <p14:creationId xmlns:p14="http://schemas.microsoft.com/office/powerpoint/2010/main" val="291890669"/>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Maximum Diversified Load</a:t>
            </a:r>
            <a:endParaRPr lang="en-US" dirty="0"/>
          </a:p>
        </p:txBody>
      </p:sp>
      <p:sp>
        <p:nvSpPr>
          <p:cNvPr id="3" name="Content Placeholder 2"/>
          <p:cNvSpPr>
            <a:spLocks noGrp="1"/>
          </p:cNvSpPr>
          <p:nvPr>
            <p:ph idx="1"/>
          </p:nvPr>
        </p:nvSpPr>
        <p:spPr/>
        <p:txBody>
          <a:bodyPr/>
          <a:lstStyle/>
          <a:p>
            <a:pPr algn="just"/>
            <a:r>
              <a:rPr lang="en-US" dirty="0" smtClean="0"/>
              <a:t>Scientists developed a method of estimating Transformer load in residential areas by diversified demand method which takes into account the diversity between similar loads and non coincidence of peaks of different types of loads</a:t>
            </a:r>
          </a:p>
          <a:p>
            <a:pPr algn="just"/>
            <a:r>
              <a:rPr lang="en-US" dirty="0" smtClean="0"/>
              <a:t>It is the ratio of the demand of particular type of load coincident with the group maximum demand to maximum demand of that particular load</a:t>
            </a:r>
            <a:endParaRPr lang="en-US" dirty="0"/>
          </a:p>
        </p:txBody>
      </p:sp>
    </p:spTree>
    <p:extLst>
      <p:ext uri="{BB962C8B-B14F-4D97-AF65-F5344CB8AC3E}">
        <p14:creationId xmlns:p14="http://schemas.microsoft.com/office/powerpoint/2010/main" val="317933970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b="1" dirty="0"/>
              <a:t>Coincident demand: </a:t>
            </a:r>
            <a:r>
              <a:rPr lang="en-US" dirty="0" smtClean="0"/>
              <a:t>The energy demand required by a given customer or class of customers during a particular time period.</a:t>
            </a:r>
          </a:p>
          <a:p>
            <a:r>
              <a:rPr lang="en-US" b="1" dirty="0" smtClean="0"/>
              <a:t>Coincident peak demand: </a:t>
            </a:r>
            <a:r>
              <a:rPr lang="en-US" dirty="0" smtClean="0"/>
              <a:t>The energy demand by that group during periods of peak system demand</a:t>
            </a:r>
          </a:p>
          <a:p>
            <a:r>
              <a:rPr lang="en-US" dirty="0" smtClean="0"/>
              <a:t>Customer’s </a:t>
            </a:r>
            <a:r>
              <a:rPr lang="en-US" dirty="0"/>
              <a:t>coincident peak demand is usually calculated from meter readings taken at the time when the customer’s demand is likely to be </a:t>
            </a:r>
            <a:r>
              <a:rPr lang="en-US" dirty="0" smtClean="0"/>
              <a:t>highest</a:t>
            </a:r>
            <a:endParaRPr lang="en-US" dirty="0"/>
          </a:p>
          <a:p>
            <a:r>
              <a:rPr lang="en-US" b="1" dirty="0" smtClean="0"/>
              <a:t>Non-coincident </a:t>
            </a:r>
            <a:r>
              <a:rPr lang="en-US" b="1" dirty="0"/>
              <a:t>Peak Demand</a:t>
            </a:r>
            <a:r>
              <a:rPr lang="en-US" dirty="0"/>
              <a:t>: Calculated using several readings taken at different times to determine what their actual peak demand periods may </a:t>
            </a:r>
            <a:r>
              <a:rPr lang="en-US" dirty="0" smtClean="0"/>
              <a:t>be Customer </a:t>
            </a:r>
            <a:r>
              <a:rPr lang="en-US" dirty="0"/>
              <a:t>or class of customers during a particular time period</a:t>
            </a:r>
          </a:p>
        </p:txBody>
      </p:sp>
    </p:spTree>
    <p:extLst>
      <p:ext uri="{BB962C8B-B14F-4D97-AF65-F5344CB8AC3E}">
        <p14:creationId xmlns:p14="http://schemas.microsoft.com/office/powerpoint/2010/main" val="3596746464"/>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An energy provider may care more about demand at a given time when total customer demand is highest than they care about the peak demand of a given customer during other </a:t>
            </a:r>
            <a:r>
              <a:rPr lang="en-US" dirty="0" smtClean="0"/>
              <a:t>times</a:t>
            </a:r>
            <a:endParaRPr lang="en-US" dirty="0"/>
          </a:p>
        </p:txBody>
      </p:sp>
    </p:spTree>
    <p:extLst>
      <p:ext uri="{BB962C8B-B14F-4D97-AF65-F5344CB8AC3E}">
        <p14:creationId xmlns:p14="http://schemas.microsoft.com/office/powerpoint/2010/main" val="60208301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normAutofit lnSpcReduction="10000"/>
          </a:bodyPr>
          <a:lstStyle/>
          <a:p>
            <a:r>
              <a:rPr lang="en-US" dirty="0" smtClean="0"/>
              <a:t>Graphs are drawn for various types of household appliances to determine the average maximum diversified demand per customer in KW/load</a:t>
            </a:r>
          </a:p>
          <a:p>
            <a:r>
              <a:rPr lang="en-US" dirty="0" smtClean="0"/>
              <a:t>To determine maximum diversified demand for a given saturation and appliance, the following steps are suggested;</a:t>
            </a:r>
          </a:p>
          <a:p>
            <a:pPr lvl="1"/>
            <a:r>
              <a:rPr lang="en-US" dirty="0" smtClean="0"/>
              <a:t>Determine total number of appliances </a:t>
            </a:r>
          </a:p>
          <a:p>
            <a:pPr lvl="1"/>
            <a:r>
              <a:rPr lang="en-US" dirty="0" smtClean="0"/>
              <a:t>Read the corresponding diversified demand per customer from curve for the given number of appliances</a:t>
            </a:r>
          </a:p>
          <a:p>
            <a:pPr lvl="1"/>
            <a:r>
              <a:rPr lang="en-US" dirty="0" smtClean="0"/>
              <a:t>Determine maximum demand, multiplying the demand found above by the total number of appliances</a:t>
            </a:r>
          </a:p>
          <a:p>
            <a:pPr lvl="1"/>
            <a:r>
              <a:rPr lang="en-US" dirty="0" smtClean="0"/>
              <a:t>Finally determine the contribution of that type of load by multiplying resultant by corresponding hourly variation factor found from table</a:t>
            </a:r>
            <a:endParaRPr lang="en-US" dirty="0"/>
          </a:p>
        </p:txBody>
      </p:sp>
    </p:spTree>
    <p:extLst>
      <p:ext uri="{BB962C8B-B14F-4D97-AF65-F5344CB8AC3E}">
        <p14:creationId xmlns:p14="http://schemas.microsoft.com/office/powerpoint/2010/main" val="1942299595"/>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1769807"/>
            <a:ext cx="10515599" cy="4330956"/>
          </a:xfrm>
          <a:prstGeom prst="rect">
            <a:avLst/>
          </a:prstGeom>
        </p:spPr>
      </p:pic>
    </p:spTree>
    <p:extLst>
      <p:ext uri="{BB962C8B-B14F-4D97-AF65-F5344CB8AC3E}">
        <p14:creationId xmlns:p14="http://schemas.microsoft.com/office/powerpoint/2010/main" val="2231036690"/>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228725" y="365125"/>
            <a:ext cx="8701088" cy="6249988"/>
          </a:xfrm>
          <a:prstGeom prst="rect">
            <a:avLst/>
          </a:prstGeom>
        </p:spPr>
      </p:pic>
    </p:spTree>
    <p:extLst>
      <p:ext uri="{BB962C8B-B14F-4D97-AF65-F5344CB8AC3E}">
        <p14:creationId xmlns:p14="http://schemas.microsoft.com/office/powerpoint/2010/main" val="291923701"/>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414588" y="365125"/>
            <a:ext cx="6815137" cy="6492875"/>
          </a:xfrm>
          <a:prstGeom prst="rect">
            <a:avLst/>
          </a:prstGeom>
        </p:spPr>
      </p:pic>
    </p:spTree>
    <p:extLst>
      <p:ext uri="{BB962C8B-B14F-4D97-AF65-F5344CB8AC3E}">
        <p14:creationId xmlns:p14="http://schemas.microsoft.com/office/powerpoint/2010/main" val="864779990"/>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pic>
        <p:nvPicPr>
          <p:cNvPr id="4" name="Content Placeholder 3"/>
          <p:cNvPicPr>
            <a:picLocks noGrp="1" noChangeAspect="1"/>
          </p:cNvPicPr>
          <p:nvPr>
            <p:ph idx="1"/>
          </p:nvPr>
        </p:nvPicPr>
        <p:blipFill>
          <a:blip r:embed="rId2"/>
          <a:stretch>
            <a:fillRect/>
          </a:stretch>
        </p:blipFill>
        <p:spPr>
          <a:xfrm>
            <a:off x="1052513" y="1811338"/>
            <a:ext cx="9734550" cy="4351338"/>
          </a:xfrm>
          <a:prstGeom prst="rect">
            <a:avLst/>
          </a:prstGeom>
        </p:spPr>
      </p:pic>
    </p:spTree>
    <p:extLst>
      <p:ext uri="{BB962C8B-B14F-4D97-AF65-F5344CB8AC3E}">
        <p14:creationId xmlns:p14="http://schemas.microsoft.com/office/powerpoint/2010/main" val="4007578248"/>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000125" y="1825625"/>
            <a:ext cx="10158413" cy="4351338"/>
          </a:xfrm>
          <a:prstGeom prst="rect">
            <a:avLst/>
          </a:prstGeom>
        </p:spPr>
      </p:pic>
    </p:spTree>
    <p:extLst>
      <p:ext uri="{BB962C8B-B14F-4D97-AF65-F5344CB8AC3E}">
        <p14:creationId xmlns:p14="http://schemas.microsoft.com/office/powerpoint/2010/main" val="1794510674"/>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057275" y="2671763"/>
            <a:ext cx="9658350" cy="2196306"/>
          </a:xfrm>
          <a:prstGeom prst="rect">
            <a:avLst/>
          </a:prstGeom>
        </p:spPr>
      </p:pic>
    </p:spTree>
    <p:extLst>
      <p:ext uri="{BB962C8B-B14F-4D97-AF65-F5344CB8AC3E}">
        <p14:creationId xmlns:p14="http://schemas.microsoft.com/office/powerpoint/2010/main" val="19035541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314451" y="1825625"/>
            <a:ext cx="10039350" cy="4351338"/>
          </a:xfrm>
          <a:prstGeom prst="rect">
            <a:avLst/>
          </a:prstGeom>
        </p:spPr>
      </p:pic>
    </p:spTree>
    <p:extLst>
      <p:ext uri="{BB962C8B-B14F-4D97-AF65-F5344CB8AC3E}">
        <p14:creationId xmlns:p14="http://schemas.microsoft.com/office/powerpoint/2010/main" val="2836089262"/>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199" y="1825625"/>
            <a:ext cx="10391775" cy="4351338"/>
          </a:xfrm>
          <a:prstGeom prst="rect">
            <a:avLst/>
          </a:prstGeom>
        </p:spPr>
      </p:pic>
    </p:spTree>
    <p:extLst>
      <p:ext uri="{BB962C8B-B14F-4D97-AF65-F5344CB8AC3E}">
        <p14:creationId xmlns:p14="http://schemas.microsoft.com/office/powerpoint/2010/main" val="4254413111"/>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385888" y="2557463"/>
            <a:ext cx="9372600" cy="2534443"/>
          </a:xfrm>
          <a:prstGeom prst="rect">
            <a:avLst/>
          </a:prstGeom>
        </p:spPr>
      </p:pic>
    </p:spTree>
    <p:extLst>
      <p:ext uri="{BB962C8B-B14F-4D97-AF65-F5344CB8AC3E}">
        <p14:creationId xmlns:p14="http://schemas.microsoft.com/office/powerpoint/2010/main" val="3322361307"/>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Forecasting (1)</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The load growth of the geographical area served by a utility company is the most important factor influencing the expansion of the distribution system</a:t>
                </a:r>
              </a:p>
              <a:p>
                <a:r>
                  <a:rPr lang="en-US" dirty="0" smtClean="0"/>
                  <a:t>Therefore, forecasting of load increases is essential to the planning process</a:t>
                </a:r>
              </a:p>
              <a:p>
                <a:r>
                  <a:rPr lang="en-US" dirty="0" smtClean="0"/>
                  <a:t>Fitting trends after transformation of data is a common practice in technical forecasting</a:t>
                </a:r>
              </a:p>
              <a:p>
                <a:r>
                  <a:rPr lang="en-US" dirty="0" smtClean="0"/>
                  <a:t>An arithmetic straight line that will not fit the original data may fit, for example, the logarithms of the data typified by the exponential trend </a:t>
                </a:r>
                <a14:m>
                  <m:oMath xmlns:m="http://schemas.openxmlformats.org/officeDocument/2006/math">
                    <m:r>
                      <a:rPr lang="en-US" b="0" i="1" smtClean="0">
                        <a:latin typeface="Cambria Math" panose="02040503050406030204" pitchFamily="18" charset="0"/>
                      </a:rPr>
                      <m:t>𝑦</m:t>
                    </m:r>
                    <m:r>
                      <a:rPr lang="en-US" b="0" i="1" baseline="-25000" smtClean="0">
                        <a:latin typeface="Cambria Math" panose="02040503050406030204" pitchFamily="18" charset="0"/>
                      </a:rPr>
                      <m:t>𝑡</m:t>
                    </m:r>
                  </m:oMath>
                </a14:m>
                <a:r>
                  <a:rPr lang="en-US" dirty="0" smtClean="0"/>
                  <a:t>=a </a:t>
                </a:r>
                <a:r>
                  <a:rPr lang="en-US" dirty="0" err="1" smtClean="0"/>
                  <a:t>x</a:t>
                </a:r>
                <a:r>
                  <a:rPr lang="en-US" baseline="30000" dirty="0" err="1" smtClean="0"/>
                  <a:t>b</a:t>
                </a:r>
                <a:endParaRPr lang="en-US" baseline="30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r="-1565" b="-3081"/>
                </a:stretch>
              </a:blipFill>
            </p:spPr>
            <p:txBody>
              <a:bodyPr/>
              <a:lstStyle/>
              <a:p>
                <a:r>
                  <a:rPr lang="en-US">
                    <a:noFill/>
                  </a:rPr>
                  <a:t> </a:t>
                </a:r>
              </a:p>
            </p:txBody>
          </p:sp>
        </mc:Fallback>
      </mc:AlternateContent>
    </p:spTree>
    <p:extLst>
      <p:ext uri="{BB962C8B-B14F-4D97-AF65-F5344CB8AC3E}">
        <p14:creationId xmlns:p14="http://schemas.microsoft.com/office/powerpoint/2010/main" val="2443747097"/>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tabLst>
                    <a:tab pos="1143000" algn="l"/>
                  </a:tabLst>
                </a:pPr>
                <a:r>
                  <a:rPr lang="en-US" dirty="0" smtClean="0"/>
                  <a:t>The expression is called growth equation, since it is used to describe phenomena of growth through time</a:t>
                </a:r>
              </a:p>
              <a:p>
                <a:pPr>
                  <a:tabLst>
                    <a:tab pos="1143000" algn="l"/>
                  </a:tabLst>
                </a:pPr>
                <a:r>
                  <a:rPr lang="en-US" dirty="0" smtClean="0"/>
                  <a:t>If load growth rate is known then the load at the end of nth year is given by </a:t>
                </a:r>
                <a14:m>
                  <m:oMath xmlns:m="http://schemas.openxmlformats.org/officeDocument/2006/math">
                    <m:r>
                      <a:rPr lang="en-US" b="0" i="1" smtClean="0">
                        <a:latin typeface="Cambria Math" panose="02040503050406030204" pitchFamily="18" charset="0"/>
                      </a:rPr>
                      <m:t>𝑃𝑛</m:t>
                    </m:r>
                    <m:r>
                      <a:rPr lang="en-US" b="0" i="1" smtClean="0">
                        <a:latin typeface="Cambria Math" panose="02040503050406030204" pitchFamily="18" charset="0"/>
                      </a:rPr>
                      <m:t>=</m:t>
                    </m:r>
                    <m:r>
                      <a:rPr lang="en-US" b="0" i="1" smtClean="0">
                        <a:latin typeface="Cambria Math" panose="02040503050406030204" pitchFamily="18" charset="0"/>
                      </a:rPr>
                      <m:t>𝑃</m:t>
                    </m:r>
                    <m:r>
                      <a:rPr lang="en-US" b="0" i="1" baseline="-25000" smtClean="0">
                        <a:latin typeface="Cambria Math" panose="02040503050406030204" pitchFamily="18" charset="0"/>
                      </a:rPr>
                      <m:t>0</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𝑔</m:t>
                        </m:r>
                      </m:e>
                    </m:d>
                    <m:r>
                      <a:rPr lang="en-US" b="0" i="1" baseline="30000" smtClean="0">
                        <a:latin typeface="Cambria Math" panose="02040503050406030204" pitchFamily="18" charset="0"/>
                      </a:rPr>
                      <m:t>𝑛</m:t>
                    </m:r>
                  </m:oMath>
                </a14:m>
                <a:r>
                  <a:rPr lang="en-US" dirty="0" smtClean="0"/>
                  <a:t> </a:t>
                </a:r>
              </a:p>
              <a:p>
                <a:pPr>
                  <a:tabLst>
                    <a:tab pos="1143000" algn="l"/>
                  </a:tabLst>
                </a:pPr>
                <a:r>
                  <a:rPr lang="en-US" dirty="0" err="1" smtClean="0"/>
                  <a:t>P</a:t>
                </a:r>
                <a:r>
                  <a:rPr lang="en-US" baseline="-25000" dirty="0" err="1" smtClean="0"/>
                  <a:t>n</a:t>
                </a:r>
                <a:r>
                  <a:rPr lang="en-US" dirty="0" smtClean="0"/>
                  <a:t> is the load at the nth year, Po is initial load and g is the annual growth rate</a:t>
                </a:r>
              </a:p>
              <a:p>
                <a:pPr>
                  <a:tabLst>
                    <a:tab pos="1143000" algn="l"/>
                  </a:tabLst>
                </a:pPr>
                <a:r>
                  <a:rPr lang="en-US" dirty="0" smtClean="0"/>
                  <a:t>If we set </a:t>
                </a:r>
                <a:r>
                  <a:rPr lang="en-US" dirty="0" err="1"/>
                  <a:t>P</a:t>
                </a:r>
                <a:r>
                  <a:rPr lang="en-US" baseline="-25000" dirty="0" err="1"/>
                  <a:t>n</a:t>
                </a:r>
                <a:r>
                  <a:rPr lang="en-US" dirty="0" smtClean="0"/>
                  <a:t> as </a:t>
                </a:r>
                <a:r>
                  <a:rPr lang="en-US" dirty="0" err="1" smtClean="0"/>
                  <a:t>yt</a:t>
                </a:r>
                <a:r>
                  <a:rPr lang="en-US" dirty="0" smtClean="0"/>
                  <a:t>, Po=a and 1+g= X and n=b</a:t>
                </a:r>
              </a:p>
              <a:p>
                <a:pPr>
                  <a:tabLst>
                    <a:tab pos="1143000" algn="l"/>
                  </a:tabLst>
                </a:pPr>
                <a:r>
                  <a:rPr lang="en-US" dirty="0" smtClean="0"/>
                  <a:t>Equation shows exponential trend giving load forecasting if initial load is given as </a:t>
                </a:r>
                <a14:m>
                  <m:oMath xmlns:m="http://schemas.openxmlformats.org/officeDocument/2006/math">
                    <m:r>
                      <a:rPr lang="en-US" i="1">
                        <a:latin typeface="Cambria Math" panose="02040503050406030204" pitchFamily="18" charset="0"/>
                      </a:rPr>
                      <m:t>𝑦</m:t>
                    </m:r>
                    <m:r>
                      <a:rPr lang="en-US" i="1" baseline="-25000">
                        <a:latin typeface="Cambria Math" panose="02040503050406030204" pitchFamily="18" charset="0"/>
                      </a:rPr>
                      <m:t>𝑡</m:t>
                    </m:r>
                  </m:oMath>
                </a14:m>
                <a:r>
                  <a:rPr lang="en-US" dirty="0"/>
                  <a:t>=</a:t>
                </a:r>
                <a:r>
                  <a:rPr lang="en-US" dirty="0" smtClean="0"/>
                  <a:t>a  </a:t>
                </a:r>
                <a:r>
                  <a:rPr lang="en-US" dirty="0" err="1" smtClean="0"/>
                  <a:t>x</a:t>
                </a:r>
                <a:r>
                  <a:rPr lang="en-US" baseline="30000" dirty="0" err="1" smtClean="0"/>
                  <a:t>b</a:t>
                </a:r>
                <a:endParaRPr lang="en-US" baseline="30000" dirty="0"/>
              </a:p>
              <a:p>
                <a:pPr>
                  <a:tabLst>
                    <a:tab pos="1143000" algn="l"/>
                  </a:tabLst>
                </a:pPr>
                <a:endParaRPr lang="en-US" dirty="0" smtClean="0"/>
              </a:p>
              <a:p>
                <a:pPr>
                  <a:tabLst>
                    <a:tab pos="1143000" algn="l"/>
                  </a:tabLst>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r="-1681"/>
                </a:stretch>
              </a:blipFill>
            </p:spPr>
            <p:txBody>
              <a:bodyPr/>
              <a:lstStyle/>
              <a:p>
                <a:r>
                  <a:rPr lang="en-US">
                    <a:noFill/>
                  </a:rPr>
                  <a:t> </a:t>
                </a:r>
              </a:p>
            </p:txBody>
          </p:sp>
        </mc:Fallback>
      </mc:AlternateContent>
    </p:spTree>
    <p:extLst>
      <p:ext uri="{BB962C8B-B14F-4D97-AF65-F5344CB8AC3E}">
        <p14:creationId xmlns:p14="http://schemas.microsoft.com/office/powerpoint/2010/main" val="3250746858"/>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Forecast by Historical Trends (2)</a:t>
            </a:r>
            <a:endParaRPr lang="en-US" dirty="0"/>
          </a:p>
        </p:txBody>
      </p:sp>
      <p:pic>
        <p:nvPicPr>
          <p:cNvPr id="4" name="Content Placeholder 3"/>
          <p:cNvPicPr>
            <a:picLocks noGrp="1" noChangeAspect="1"/>
          </p:cNvPicPr>
          <p:nvPr>
            <p:ph idx="1"/>
          </p:nvPr>
        </p:nvPicPr>
        <p:blipFill>
          <a:blip r:embed="rId2"/>
          <a:stretch>
            <a:fillRect/>
          </a:stretch>
        </p:blipFill>
        <p:spPr>
          <a:xfrm>
            <a:off x="838200" y="1874520"/>
            <a:ext cx="10515600" cy="2726849"/>
          </a:xfrm>
          <a:prstGeom prst="rect">
            <a:avLst/>
          </a:prstGeom>
        </p:spPr>
      </p:pic>
    </p:spTree>
    <p:extLst>
      <p:ext uri="{BB962C8B-B14F-4D97-AF65-F5344CB8AC3E}">
        <p14:creationId xmlns:p14="http://schemas.microsoft.com/office/powerpoint/2010/main" val="3844609758"/>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Forecast by  location (3)</a:t>
            </a:r>
            <a:endParaRPr lang="en-US" dirty="0"/>
          </a:p>
        </p:txBody>
      </p:sp>
      <p:sp>
        <p:nvSpPr>
          <p:cNvPr id="3" name="Content Placeholder 2"/>
          <p:cNvSpPr>
            <a:spLocks noGrp="1"/>
          </p:cNvSpPr>
          <p:nvPr>
            <p:ph idx="1"/>
          </p:nvPr>
        </p:nvSpPr>
        <p:spPr/>
        <p:txBody>
          <a:bodyPr/>
          <a:lstStyle/>
          <a:p>
            <a:r>
              <a:rPr lang="en-US" dirty="0" smtClean="0"/>
              <a:t>Methods that forecast future demand by location divide the utility service area into  set of small areas forecasting the load growth in each</a:t>
            </a:r>
          </a:p>
          <a:p>
            <a:r>
              <a:rPr lang="en-US" dirty="0" smtClean="0"/>
              <a:t>Most modern small area forecast method work with uniform grid of small areas cover the utility service area</a:t>
            </a:r>
          </a:p>
          <a:p>
            <a:r>
              <a:rPr lang="en-US" dirty="0" smtClean="0"/>
              <a:t>Regardless of how small areas are defined, most forecasting methods themselves invariably fall into two categories, trending and land use</a:t>
            </a:r>
          </a:p>
          <a:p>
            <a:r>
              <a:rPr lang="en-US" dirty="0" smtClean="0"/>
              <a:t>Trending extrapolate past historical peak loads using curve fitting or some other method</a:t>
            </a:r>
            <a:endParaRPr lang="en-US" dirty="0"/>
          </a:p>
        </p:txBody>
      </p:sp>
    </p:spTree>
    <p:extLst>
      <p:ext uri="{BB962C8B-B14F-4D97-AF65-F5344CB8AC3E}">
        <p14:creationId xmlns:p14="http://schemas.microsoft.com/office/powerpoint/2010/main" val="1908825392"/>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smtClean="0"/>
              <a:t>On the contrary, the behavior of land growth in any relatively small area is not smooth curve but “S” curve which includes distinct phases like dormant, growth and saturation phases</a:t>
            </a:r>
          </a:p>
          <a:p>
            <a:r>
              <a:rPr lang="en-US" dirty="0" smtClean="0"/>
              <a:t>In order to plan a T&amp;D system, it is necessary to study not just overall load in a region but to study and forecast load on SPATIAL BASIS, i.e., analyzing it in a total and on a local area basis throughout the system determining “where” and “How much” load growth is expected for determining transmission and distribution expansion</a:t>
            </a:r>
          </a:p>
          <a:p>
            <a:r>
              <a:rPr lang="en-US" dirty="0" smtClean="0"/>
              <a:t>Regression is the study of the behavior of a time series or a process in the past and its mathematical modeling so that future behavior is extrapolated</a:t>
            </a:r>
            <a:endParaRPr lang="en-US" dirty="0"/>
          </a:p>
        </p:txBody>
      </p:sp>
    </p:spTree>
    <p:extLst>
      <p:ext uri="{BB962C8B-B14F-4D97-AF65-F5344CB8AC3E}">
        <p14:creationId xmlns:p14="http://schemas.microsoft.com/office/powerpoint/2010/main" val="146994656"/>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smtClean="0"/>
              <a:t>Fitting of continuous mathematical functions through actual data to achieve the least overall error is known as regression analysis</a:t>
            </a:r>
          </a:p>
          <a:p>
            <a:r>
              <a:rPr lang="en-US" dirty="0" smtClean="0"/>
              <a:t>The second approach is more widespread in short term forecasting</a:t>
            </a:r>
          </a:p>
          <a:p>
            <a:r>
              <a:rPr lang="en-US" dirty="0" smtClean="0"/>
              <a:t>A time varying event such as distribution system load can be broken down into following four major components;</a:t>
            </a:r>
          </a:p>
          <a:p>
            <a:r>
              <a:rPr lang="en-US" dirty="0" smtClean="0"/>
              <a:t>1-	Basic trend</a:t>
            </a:r>
          </a:p>
          <a:p>
            <a:r>
              <a:rPr lang="en-US" dirty="0" smtClean="0"/>
              <a:t>2-	Seasonal variation that is monthly and yearly</a:t>
            </a:r>
          </a:p>
          <a:p>
            <a:r>
              <a:rPr lang="en-US" dirty="0" smtClean="0"/>
              <a:t>3-	Cyclic variation which includes influences of periods longer than above and causes the load pattern to be repeated for 2-3 years or even longer</a:t>
            </a:r>
            <a:endParaRPr lang="en-US" dirty="0"/>
          </a:p>
        </p:txBody>
      </p:sp>
    </p:spTree>
    <p:extLst>
      <p:ext uri="{BB962C8B-B14F-4D97-AF65-F5344CB8AC3E}">
        <p14:creationId xmlns:p14="http://schemas.microsoft.com/office/powerpoint/2010/main" val="3199530702"/>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4-	Random variations which occur on account of the day to day changes and in the case of power systems are usually dependent on weather and the time of week, for example week day and weekend and so on</a:t>
                </a:r>
              </a:p>
              <a:p>
                <a:r>
                  <a:rPr lang="en-US" dirty="0" smtClean="0"/>
                  <a:t>The principle of regression theory is that any function y = f(x) can be fitted to a set of points (x</a:t>
                </a:r>
                <a:r>
                  <a:rPr lang="en-US" baseline="-25000" dirty="0" smtClean="0"/>
                  <a:t>1</a:t>
                </a:r>
                <a:r>
                  <a:rPr lang="en-US" dirty="0" smtClean="0"/>
                  <a:t>,y</a:t>
                </a:r>
                <a:r>
                  <a:rPr lang="en-US" baseline="-25000" dirty="0" smtClean="0"/>
                  <a:t>1</a:t>
                </a:r>
                <a:r>
                  <a:rPr lang="en-US" dirty="0" smtClean="0"/>
                  <a:t>), (x</a:t>
                </a:r>
                <a:r>
                  <a:rPr lang="en-US" baseline="-25000" dirty="0" smtClean="0"/>
                  <a:t>2</a:t>
                </a:r>
                <a:r>
                  <a:rPr lang="en-US" dirty="0" smtClean="0"/>
                  <a:t>,y</a:t>
                </a:r>
                <a:r>
                  <a:rPr lang="en-US" baseline="-25000" dirty="0" smtClean="0"/>
                  <a:t>2</a:t>
                </a:r>
                <a:r>
                  <a:rPr lang="en-US" dirty="0" smtClean="0"/>
                  <a:t>) so as to minimize the sum of errors squared to each point, that is</a:t>
                </a:r>
              </a:p>
              <a:p>
                <a14:m>
                  <m:oMath xmlns:m="http://schemas.openxmlformats.org/officeDocument/2006/math">
                    <m:r>
                      <a:rPr lang="en-US" i="1" smtClean="0">
                        <a:latin typeface="Cambria Math" panose="02040503050406030204" pitchFamily="18" charset="0"/>
                      </a:rPr>
                      <m:t>ɛ</m:t>
                    </m:r>
                    <m:r>
                      <a:rPr lang="en-US" b="0" i="1" baseline="30000" smtClean="0">
                        <a:latin typeface="Cambria Math" panose="02040503050406030204" pitchFamily="18" charset="0"/>
                      </a:rPr>
                      <m:t>2</m:t>
                    </m:r>
                    <m:r>
                      <a:rPr lang="en-US" b="0" i="1" smtClean="0">
                        <a:latin typeface="Cambria Math" panose="02040503050406030204" pitchFamily="18" charset="0"/>
                      </a:rPr>
                      <m:t>=</m:t>
                    </m:r>
                    <m:nary>
                      <m:naryPr>
                        <m:chr m:val="∑"/>
                        <m:ctrlPr>
                          <a:rPr lang="pt-BR"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pt-BR"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𝑛</m:t>
                        </m:r>
                      </m:sup>
                      <m:e>
                        <m:d>
                          <m:dPr>
                            <m:ctrlPr>
                              <a:rPr lang="pt-BR"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𝑦𝑖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))2</m:t>
                            </m:r>
                          </m:e>
                        </m:d>
                      </m:e>
                    </m:nary>
                  </m:oMath>
                </a14:m>
                <a:r>
                  <a:rPr lang="en-US" dirty="0" smtClean="0"/>
                  <a:t>= Minimum</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1643026675"/>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283110" y="1825625"/>
            <a:ext cx="8495071" cy="4351338"/>
          </a:xfrm>
          <a:prstGeom prst="rect">
            <a:avLst/>
          </a:prstGeom>
        </p:spPr>
      </p:pic>
    </p:spTree>
    <p:extLst>
      <p:ext uri="{BB962C8B-B14F-4D97-AF65-F5344CB8AC3E}">
        <p14:creationId xmlns:p14="http://schemas.microsoft.com/office/powerpoint/2010/main" val="14480355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Course Evaluation </a:t>
            </a:r>
            <a:endParaRPr lang="en-US" dirty="0"/>
          </a:p>
        </p:txBody>
      </p:sp>
      <p:sp>
        <p:nvSpPr>
          <p:cNvPr id="3" name="Content Placeholder 2"/>
          <p:cNvSpPr>
            <a:spLocks noGrp="1"/>
          </p:cNvSpPr>
          <p:nvPr>
            <p:ph idx="1"/>
          </p:nvPr>
        </p:nvSpPr>
        <p:spPr/>
        <p:txBody>
          <a:bodyPr/>
          <a:lstStyle/>
          <a:p>
            <a:r>
              <a:rPr lang="en-US" dirty="0" smtClean="0"/>
              <a:t>Quiz (s)                 3-4       15%</a:t>
            </a:r>
          </a:p>
          <a:p>
            <a:r>
              <a:rPr lang="en-US" dirty="0" smtClean="0"/>
              <a:t>Mid Term Exam                30%</a:t>
            </a:r>
          </a:p>
          <a:p>
            <a:r>
              <a:rPr lang="en-US" dirty="0" smtClean="0"/>
              <a:t>Assignments        3-4      10%</a:t>
            </a:r>
          </a:p>
          <a:p>
            <a:r>
              <a:rPr lang="en-US" dirty="0" smtClean="0"/>
              <a:t>End Term Exam                40%</a:t>
            </a:r>
          </a:p>
          <a:p>
            <a:r>
              <a:rPr lang="en-US" dirty="0" smtClean="0"/>
              <a:t>Presentations                    </a:t>
            </a:r>
            <a:r>
              <a:rPr lang="en-US" dirty="0"/>
              <a:t>5</a:t>
            </a:r>
            <a:r>
              <a:rPr lang="en-US" dirty="0" smtClean="0"/>
              <a:t>%</a:t>
            </a:r>
          </a:p>
          <a:p>
            <a:r>
              <a:rPr lang="en-US" dirty="0" smtClean="0"/>
              <a:t>CLOs will be followed as per course which will be mapped on required PLOs</a:t>
            </a:r>
            <a:endParaRPr lang="en-US" dirty="0"/>
          </a:p>
        </p:txBody>
      </p:sp>
    </p:spTree>
    <p:extLst>
      <p:ext uri="{BB962C8B-B14F-4D97-AF65-F5344CB8AC3E}">
        <p14:creationId xmlns:p14="http://schemas.microsoft.com/office/powerpoint/2010/main" val="33256061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1825625"/>
            <a:ext cx="10515600" cy="4351338"/>
          </a:xfrm>
          <a:prstGeom prst="rect">
            <a:avLst/>
          </a:prstGeom>
        </p:spPr>
      </p:pic>
    </p:spTree>
    <p:extLst>
      <p:ext uri="{BB962C8B-B14F-4D97-AF65-F5344CB8AC3E}">
        <p14:creationId xmlns:p14="http://schemas.microsoft.com/office/powerpoint/2010/main" val="1360574695"/>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Other techniques are Least square Parabola, least square exponential, Multiple regression</a:t>
            </a:r>
            <a:endParaRPr lang="en-US" dirty="0"/>
          </a:p>
        </p:txBody>
      </p:sp>
    </p:spTree>
    <p:extLst>
      <p:ext uri="{BB962C8B-B14F-4D97-AF65-F5344CB8AC3E}">
        <p14:creationId xmlns:p14="http://schemas.microsoft.com/office/powerpoint/2010/main" val="918871556"/>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BOX-JENKINS METHOD</a:t>
            </a:r>
            <a:endParaRPr lang="en-US" dirty="0"/>
          </a:p>
        </p:txBody>
      </p:sp>
      <p:sp>
        <p:nvSpPr>
          <p:cNvPr id="3" name="Content Placeholder 2"/>
          <p:cNvSpPr>
            <a:spLocks noGrp="1"/>
          </p:cNvSpPr>
          <p:nvPr>
            <p:ph idx="1"/>
          </p:nvPr>
        </p:nvSpPr>
        <p:spPr/>
        <p:txBody>
          <a:bodyPr/>
          <a:lstStyle/>
          <a:p>
            <a:pPr algn="just"/>
            <a:r>
              <a:rPr lang="en-US" dirty="0" smtClean="0"/>
              <a:t>This method uses a stochastic time series to forecast future load demands</a:t>
            </a:r>
          </a:p>
          <a:p>
            <a:pPr algn="just"/>
            <a:r>
              <a:rPr lang="en-US" dirty="0" smtClean="0"/>
              <a:t>It is popular method for short term forecasting</a:t>
            </a:r>
          </a:p>
          <a:p>
            <a:pPr algn="just"/>
            <a:r>
              <a:rPr lang="en-US" dirty="0" smtClean="0"/>
              <a:t>Box and Jenkins developed a method of forecasting by trying to account for repeated movements in the historical series, leaving a series made up of only random that is irregular movement</a:t>
            </a:r>
          </a:p>
          <a:p>
            <a:pPr algn="just"/>
            <a:r>
              <a:rPr lang="en-US" dirty="0" smtClean="0"/>
              <a:t>To model the systematic patterns inherent in this series and upon differencing to account for seasonal and earthly movements</a:t>
            </a:r>
            <a:endParaRPr lang="en-US" dirty="0"/>
          </a:p>
        </p:txBody>
      </p:sp>
    </p:spTree>
    <p:extLst>
      <p:ext uri="{BB962C8B-B14F-4D97-AF65-F5344CB8AC3E}">
        <p14:creationId xmlns:p14="http://schemas.microsoft.com/office/powerpoint/2010/main" val="3628787128"/>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The Box Jenkins methodology is an iterative procedure by which a stochastic model is constructed </a:t>
            </a:r>
          </a:p>
          <a:p>
            <a:r>
              <a:rPr lang="en-US" dirty="0" smtClean="0"/>
              <a:t>The process starts with the most simple structure with least number of parameters and develops into as complex structure as necessary to obtain an adequate model</a:t>
            </a:r>
            <a:endParaRPr lang="en-US" dirty="0"/>
          </a:p>
        </p:txBody>
      </p:sp>
    </p:spTree>
    <p:extLst>
      <p:ext uri="{BB962C8B-B14F-4D97-AF65-F5344CB8AC3E}">
        <p14:creationId xmlns:p14="http://schemas.microsoft.com/office/powerpoint/2010/main" val="205355668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Small Area load forecasting</a:t>
            </a:r>
            <a:endParaRPr lang="en-US" dirty="0"/>
          </a:p>
        </p:txBody>
      </p:sp>
      <p:sp>
        <p:nvSpPr>
          <p:cNvPr id="3" name="Content Placeholder 2"/>
          <p:cNvSpPr>
            <a:spLocks noGrp="1"/>
          </p:cNvSpPr>
          <p:nvPr>
            <p:ph idx="1"/>
          </p:nvPr>
        </p:nvSpPr>
        <p:spPr/>
        <p:txBody>
          <a:bodyPr/>
          <a:lstStyle/>
          <a:p>
            <a:pPr algn="just"/>
            <a:r>
              <a:rPr lang="en-US" dirty="0" smtClean="0"/>
              <a:t>In this forecasting, the utility services area is divided into a set of small areas and the future load growth in each area is forecasted</a:t>
            </a:r>
          </a:p>
          <a:p>
            <a:pPr algn="just"/>
            <a:r>
              <a:rPr lang="en-US" dirty="0" smtClean="0"/>
              <a:t>Most modern area forecast methods work with a uniform grid of small area that covers the utility service area , but more traditional approach was to forecast growth on a substation by substation or feeder by feeder basis</a:t>
            </a:r>
          </a:p>
          <a:p>
            <a:pPr algn="just"/>
            <a:r>
              <a:rPr lang="en-US" dirty="0" smtClean="0"/>
              <a:t>A small area is not smooth which is intense for several years then drops to very low level while high growth begins in other areas which is in </a:t>
            </a:r>
            <a:r>
              <a:rPr lang="en-US" dirty="0" err="1" smtClean="0"/>
              <a:t>Gompertz</a:t>
            </a:r>
            <a:r>
              <a:rPr lang="en-US" dirty="0" smtClean="0"/>
              <a:t> or “S” curve</a:t>
            </a:r>
            <a:endParaRPr lang="en-US" dirty="0"/>
          </a:p>
        </p:txBody>
      </p:sp>
    </p:spTree>
    <p:extLst>
      <p:ext uri="{BB962C8B-B14F-4D97-AF65-F5344CB8AC3E}">
        <p14:creationId xmlns:p14="http://schemas.microsoft.com/office/powerpoint/2010/main" val="760376140"/>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Gompertz</a:t>
            </a:r>
            <a:r>
              <a:rPr lang="en-US" dirty="0" smtClean="0"/>
              <a:t> Curve</a:t>
            </a:r>
            <a:endParaRPr lang="en-US" dirty="0"/>
          </a:p>
        </p:txBody>
      </p:sp>
      <p:pic>
        <p:nvPicPr>
          <p:cNvPr id="5" name="Content Placeholder 4"/>
          <p:cNvPicPr>
            <a:picLocks noGrp="1" noChangeAspect="1"/>
          </p:cNvPicPr>
          <p:nvPr>
            <p:ph idx="1"/>
          </p:nvPr>
        </p:nvPicPr>
        <p:blipFill>
          <a:blip r:embed="rId2"/>
          <a:stretch>
            <a:fillRect/>
          </a:stretch>
        </p:blipFill>
        <p:spPr>
          <a:xfrm>
            <a:off x="2557454" y="1988819"/>
            <a:ext cx="5694997" cy="2783999"/>
          </a:xfrm>
          <a:prstGeom prst="rect">
            <a:avLst/>
          </a:prstGeom>
        </p:spPr>
      </p:pic>
    </p:spTree>
    <p:extLst>
      <p:ext uri="{BB962C8B-B14F-4D97-AF65-F5344CB8AC3E}">
        <p14:creationId xmlns:p14="http://schemas.microsoft.com/office/powerpoint/2010/main" val="1905161374"/>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a:t>It is a type of mathematical model for a time series, where growth is slowest at the start and end of a time period</a:t>
            </a:r>
            <a:r>
              <a:rPr lang="en-US" dirty="0" smtClean="0"/>
              <a:t>.</a:t>
            </a:r>
          </a:p>
          <a:p>
            <a:pPr algn="just"/>
            <a:r>
              <a:rPr lang="en-US" dirty="0"/>
              <a:t>Examples of uses for </a:t>
            </a:r>
            <a:r>
              <a:rPr lang="en-US" dirty="0" err="1"/>
              <a:t>Gompertz</a:t>
            </a:r>
            <a:r>
              <a:rPr lang="en-US" dirty="0"/>
              <a:t> curves include:</a:t>
            </a:r>
          </a:p>
          <a:p>
            <a:pPr algn="just"/>
            <a:r>
              <a:rPr lang="en-US" dirty="0"/>
              <a:t>Mobile phone uptake, where costs were initially high (so uptake was slow), followed by a period of rapid growth, followed by a slowing of uptake as saturation was </a:t>
            </a:r>
            <a:r>
              <a:rPr lang="en-US" dirty="0" smtClean="0"/>
              <a:t>reached</a:t>
            </a:r>
            <a:endParaRPr lang="en-US" dirty="0"/>
          </a:p>
          <a:p>
            <a:pPr algn="just"/>
            <a:r>
              <a:rPr lang="en-US" dirty="0"/>
              <a:t>Population </a:t>
            </a:r>
            <a:r>
              <a:rPr lang="en-US" dirty="0" smtClean="0"/>
              <a:t>growth in </a:t>
            </a:r>
            <a:r>
              <a:rPr lang="en-US" dirty="0"/>
              <a:t>a confined </a:t>
            </a:r>
            <a:r>
              <a:rPr lang="en-US" dirty="0" smtClean="0"/>
              <a:t>space </a:t>
            </a:r>
            <a:r>
              <a:rPr lang="en-US" dirty="0"/>
              <a:t>first increase and then slow as resource limits are reached.</a:t>
            </a:r>
          </a:p>
          <a:p>
            <a:pPr algn="just"/>
            <a:r>
              <a:rPr lang="en-US" dirty="0"/>
              <a:t>Modeling of growth of tumors</a:t>
            </a:r>
          </a:p>
          <a:p>
            <a:pPr algn="just"/>
            <a:endParaRPr lang="en-US" dirty="0"/>
          </a:p>
        </p:txBody>
      </p:sp>
    </p:spTree>
    <p:extLst>
      <p:ext uri="{BB962C8B-B14F-4D97-AF65-F5344CB8AC3E}">
        <p14:creationId xmlns:p14="http://schemas.microsoft.com/office/powerpoint/2010/main" val="3057668765"/>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Spatial Load Forecasting</a:t>
            </a:r>
            <a:endParaRPr lang="en-US" dirty="0"/>
          </a:p>
        </p:txBody>
      </p:sp>
      <p:sp>
        <p:nvSpPr>
          <p:cNvPr id="3" name="Content Placeholder 2"/>
          <p:cNvSpPr>
            <a:spLocks noGrp="1"/>
          </p:cNvSpPr>
          <p:nvPr>
            <p:ph idx="1"/>
          </p:nvPr>
        </p:nvSpPr>
        <p:spPr>
          <a:xfrm>
            <a:off x="838200" y="1825624"/>
            <a:ext cx="10515600" cy="4662261"/>
          </a:xfrm>
        </p:spPr>
        <p:txBody>
          <a:bodyPr/>
          <a:lstStyle/>
          <a:p>
            <a:pPr algn="just"/>
            <a:r>
              <a:rPr lang="en-US" dirty="0" smtClean="0"/>
              <a:t>In general small area load growth is spatial.</a:t>
            </a:r>
          </a:p>
          <a:p>
            <a:pPr algn="just"/>
            <a:r>
              <a:rPr lang="en-US" dirty="0" smtClean="0"/>
              <a:t>The majority of load growth effects in any small area are due to effects from other small areas, some are far away and a function of distances from those areas</a:t>
            </a:r>
          </a:p>
          <a:p>
            <a:pPr algn="just"/>
            <a:r>
              <a:rPr lang="en-US" dirty="0" smtClean="0"/>
              <a:t>Therefore, the forecast of any one  area must be based on an assessment data not only for that area but also for neighboring  areas</a:t>
            </a:r>
          </a:p>
          <a:p>
            <a:pPr algn="just"/>
            <a:r>
              <a:rPr lang="en-US" dirty="0" smtClean="0"/>
              <a:t>The best available trending method in terms of tested accuracy is load trend coupled (LTC) extrapolation using modified form of Markov regression in which computation for load extrapolation has been considerably reduced</a:t>
            </a:r>
          </a:p>
          <a:p>
            <a:pPr algn="just"/>
            <a:endParaRPr lang="en-US" dirty="0"/>
          </a:p>
        </p:txBody>
      </p:sp>
    </p:spTree>
    <p:extLst>
      <p:ext uri="{BB962C8B-B14F-4D97-AF65-F5344CB8AC3E}">
        <p14:creationId xmlns:p14="http://schemas.microsoft.com/office/powerpoint/2010/main" val="337475060"/>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Management</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Load management process involves controlling system loads by remote control of individual customer loads</a:t>
            </a:r>
          </a:p>
          <a:p>
            <a:r>
              <a:rPr lang="en-US" dirty="0" smtClean="0"/>
              <a:t>Such control includes suppressing or biasing automatic control of cycling loads as well as load switching</a:t>
            </a:r>
          </a:p>
          <a:p>
            <a:r>
              <a:rPr lang="en-US" dirty="0" smtClean="0"/>
              <a:t>Load management can also be affected by inducing customers to suppress loads during utility selected daily periods by means of time of day rate incentives</a:t>
            </a:r>
          </a:p>
          <a:p>
            <a:r>
              <a:rPr lang="en-US" dirty="0" smtClean="0"/>
              <a:t>Such activities are called demand side management (DSM)</a:t>
            </a:r>
          </a:p>
          <a:p>
            <a:r>
              <a:rPr lang="en-US" dirty="0" smtClean="0"/>
              <a:t>Demand side management includes all measures, programs, equipment and activities that are directed towards improving efficiency and cost effectiveness of energy usage on the customer side</a:t>
            </a:r>
            <a:endParaRPr lang="en-US" dirty="0"/>
          </a:p>
        </p:txBody>
      </p:sp>
    </p:spTree>
    <p:extLst>
      <p:ext uri="{BB962C8B-B14F-4D97-AF65-F5344CB8AC3E}">
        <p14:creationId xmlns:p14="http://schemas.microsoft.com/office/powerpoint/2010/main" val="1959439864"/>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smtClean="0"/>
              <a:t>In general, such load control results in a load reduction at time “t” that is </a:t>
            </a:r>
            <a:r>
              <a:rPr lang="el-GR" dirty="0" smtClean="0"/>
              <a:t>Δ</a:t>
            </a:r>
            <a:r>
              <a:rPr lang="en-US" dirty="0" smtClean="0"/>
              <a:t>S(t) which can be expressed as;</a:t>
            </a:r>
          </a:p>
          <a:p>
            <a:r>
              <a:rPr lang="el-GR" dirty="0" smtClean="0"/>
              <a:t>Δ</a:t>
            </a:r>
            <a:r>
              <a:rPr lang="en-US" dirty="0" smtClean="0"/>
              <a:t>S(t)= </a:t>
            </a:r>
            <a:r>
              <a:rPr lang="en-US" dirty="0" err="1" smtClean="0"/>
              <a:t>S</a:t>
            </a:r>
            <a:r>
              <a:rPr lang="en-US" baseline="-25000" dirty="0" err="1" smtClean="0"/>
              <a:t>avg</a:t>
            </a:r>
            <a:r>
              <a:rPr lang="en-US" dirty="0" smtClean="0"/>
              <a:t> X [</a:t>
            </a:r>
            <a:r>
              <a:rPr lang="en-US" dirty="0" err="1" smtClean="0"/>
              <a:t>D</a:t>
            </a:r>
            <a:r>
              <a:rPr lang="en-US" baseline="-25000" dirty="0" err="1" smtClean="0"/>
              <a:t>uncont</a:t>
            </a:r>
            <a:r>
              <a:rPr lang="en-US" dirty="0" smtClean="0"/>
              <a:t> (t) – </a:t>
            </a:r>
            <a:r>
              <a:rPr lang="en-US" dirty="0" err="1" smtClean="0"/>
              <a:t>D</a:t>
            </a:r>
            <a:r>
              <a:rPr lang="en-US" baseline="-25000" dirty="0" err="1" smtClean="0"/>
              <a:t>cont</a:t>
            </a:r>
            <a:r>
              <a:rPr lang="en-US" dirty="0" smtClean="0"/>
              <a:t> (t)] X N</a:t>
            </a:r>
          </a:p>
          <a:p>
            <a:r>
              <a:rPr lang="en-US" dirty="0" smtClean="0"/>
              <a:t>Where </a:t>
            </a:r>
            <a:r>
              <a:rPr lang="en-US" dirty="0" err="1" smtClean="0"/>
              <a:t>S</a:t>
            </a:r>
            <a:r>
              <a:rPr lang="en-US" baseline="-25000" dirty="0" err="1" smtClean="0"/>
              <a:t>avg</a:t>
            </a:r>
            <a:r>
              <a:rPr lang="en-US" dirty="0" smtClean="0"/>
              <a:t> is the average connected load of controlled devices, </a:t>
            </a:r>
            <a:r>
              <a:rPr lang="en-US" dirty="0" err="1" smtClean="0"/>
              <a:t>D</a:t>
            </a:r>
            <a:r>
              <a:rPr lang="en-US" baseline="-25000" dirty="0" err="1" smtClean="0"/>
              <a:t>uncont</a:t>
            </a:r>
            <a:r>
              <a:rPr lang="en-US" dirty="0" smtClean="0"/>
              <a:t>(t) is the duty cycle allowed by the load control at time t, and N is number of units under control</a:t>
            </a:r>
          </a:p>
          <a:p>
            <a:r>
              <a:rPr lang="en-US" dirty="0" smtClean="0"/>
              <a:t>Distribution automation provides the control and monitoring ability required for both load management scenarios</a:t>
            </a:r>
          </a:p>
          <a:p>
            <a:r>
              <a:rPr lang="en-US" dirty="0" smtClean="0"/>
              <a:t>It provides for direct control of customer loads, and the monitoring necessary to verify that programmed levels are achieved</a:t>
            </a:r>
          </a:p>
          <a:p>
            <a:endParaRPr lang="en-US" dirty="0" smtClean="0"/>
          </a:p>
          <a:p>
            <a:endParaRPr lang="en-US" dirty="0"/>
          </a:p>
        </p:txBody>
      </p:sp>
    </p:spTree>
    <p:extLst>
      <p:ext uri="{BB962C8B-B14F-4D97-AF65-F5344CB8AC3E}">
        <p14:creationId xmlns:p14="http://schemas.microsoft.com/office/powerpoint/2010/main" val="3619833770"/>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1990165"/>
            <a:ext cx="10515600" cy="4087906"/>
          </a:xfrm>
          <a:prstGeom prst="rect">
            <a:avLst/>
          </a:prstGeom>
        </p:spPr>
      </p:pic>
    </p:spTree>
    <p:extLst>
      <p:ext uri="{BB962C8B-B14F-4D97-AF65-F5344CB8AC3E}">
        <p14:creationId xmlns:p14="http://schemas.microsoft.com/office/powerpoint/2010/main" val="32849485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Factors Affecting cost</a:t>
            </a:r>
            <a:endParaRPr lang="en-US" dirty="0"/>
          </a:p>
        </p:txBody>
      </p:sp>
      <p:pic>
        <p:nvPicPr>
          <p:cNvPr id="4" name="Content Placeholder 3"/>
          <p:cNvPicPr>
            <a:picLocks noGrp="1" noChangeAspect="1"/>
          </p:cNvPicPr>
          <p:nvPr>
            <p:ph idx="1"/>
          </p:nvPr>
        </p:nvPicPr>
        <p:blipFill>
          <a:blip r:embed="rId2"/>
          <a:stretch>
            <a:fillRect/>
          </a:stretch>
        </p:blipFill>
        <p:spPr>
          <a:xfrm>
            <a:off x="2391701" y="1825625"/>
            <a:ext cx="7408597" cy="4351338"/>
          </a:xfrm>
          <a:prstGeom prst="rect">
            <a:avLst/>
          </a:prstGeom>
        </p:spPr>
      </p:pic>
    </p:spTree>
    <p:extLst>
      <p:ext uri="{BB962C8B-B14F-4D97-AF65-F5344CB8AC3E}">
        <p14:creationId xmlns:p14="http://schemas.microsoft.com/office/powerpoint/2010/main" val="1275456399"/>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199" y="365125"/>
            <a:ext cx="10391775" cy="5811838"/>
          </a:xfrm>
          <a:prstGeom prst="rect">
            <a:avLst/>
          </a:prstGeom>
        </p:spPr>
      </p:pic>
    </p:spTree>
    <p:extLst>
      <p:ext uri="{BB962C8B-B14F-4D97-AF65-F5344CB8AC3E}">
        <p14:creationId xmlns:p14="http://schemas.microsoft.com/office/powerpoint/2010/main" val="3279054040"/>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Thus overall total reduction is;</a:t>
            </a:r>
          </a:p>
          <a:p>
            <a:r>
              <a:rPr lang="en-US" dirty="0" smtClean="0"/>
              <a:t>75 MW +6 MW= 81 MW</a:t>
            </a:r>
            <a:endParaRPr lang="en-US" dirty="0"/>
          </a:p>
        </p:txBody>
      </p:sp>
    </p:spTree>
    <p:extLst>
      <p:ext uri="{BB962C8B-B14F-4D97-AF65-F5344CB8AC3E}">
        <p14:creationId xmlns:p14="http://schemas.microsoft.com/office/powerpoint/2010/main" val="1314890689"/>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Fuel cost Adjustment</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Calculated monthly bill rate may be increased or decreased for each KWh consumed by an amount calculated as per given formula;</a:t>
            </a:r>
          </a:p>
          <a:p>
            <a:r>
              <a:rPr lang="en-US" dirty="0" smtClean="0"/>
              <a:t>FCAF= A X B X 10</a:t>
            </a:r>
            <a:r>
              <a:rPr lang="en-US" baseline="30000" dirty="0" smtClean="0"/>
              <a:t>-6</a:t>
            </a:r>
            <a:r>
              <a:rPr lang="en-US" dirty="0" smtClean="0"/>
              <a:t> X C X (1/1-D)</a:t>
            </a:r>
          </a:p>
          <a:p>
            <a:r>
              <a:rPr lang="en-US" dirty="0" smtClean="0"/>
              <a:t>FCAF is fuel cost adjustment factor, $/KWh, to be applied on each KWh consumed</a:t>
            </a:r>
          </a:p>
          <a:p>
            <a:r>
              <a:rPr lang="en-US" dirty="0" smtClean="0"/>
              <a:t>A-  weighted average BTU per KWh for net generation from thermal plants</a:t>
            </a:r>
          </a:p>
          <a:p>
            <a:r>
              <a:rPr lang="en-US" dirty="0" smtClean="0"/>
              <a:t>B- Amount by which average cost of fuel per million BTU is billed</a:t>
            </a:r>
          </a:p>
          <a:p>
            <a:r>
              <a:rPr lang="en-US" dirty="0" smtClean="0"/>
              <a:t>C- Ratio in decimal , of total net generation from thermal plants to total net generation from all plants including hydrogenation</a:t>
            </a:r>
          </a:p>
          <a:p>
            <a:r>
              <a:rPr lang="en-US" dirty="0" smtClean="0"/>
              <a:t>D- Loss factor, ratio of KW-Hour losses to net system input</a:t>
            </a:r>
            <a:endParaRPr lang="en-US" dirty="0"/>
          </a:p>
        </p:txBody>
      </p:sp>
    </p:spTree>
    <p:extLst>
      <p:ext uri="{BB962C8B-B14F-4D97-AF65-F5344CB8AC3E}">
        <p14:creationId xmlns:p14="http://schemas.microsoft.com/office/powerpoint/2010/main" val="3856493487"/>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1690689"/>
            <a:ext cx="10515600" cy="3914982"/>
          </a:xfrm>
          <a:prstGeom prst="rect">
            <a:avLst/>
          </a:prstGeom>
        </p:spPr>
      </p:pic>
    </p:spTree>
    <p:extLst>
      <p:ext uri="{BB962C8B-B14F-4D97-AF65-F5344CB8AC3E}">
        <p14:creationId xmlns:p14="http://schemas.microsoft.com/office/powerpoint/2010/main" val="2385580945"/>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365125"/>
            <a:ext cx="10515599" cy="5811838"/>
          </a:xfrm>
          <a:prstGeom prst="rect">
            <a:avLst/>
          </a:prstGeom>
        </p:spPr>
      </p:pic>
    </p:spTree>
    <p:extLst>
      <p:ext uri="{BB962C8B-B14F-4D97-AF65-F5344CB8AC3E}">
        <p14:creationId xmlns:p14="http://schemas.microsoft.com/office/powerpoint/2010/main" val="1209604085"/>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pic>
        <p:nvPicPr>
          <p:cNvPr id="4" name="Content Placeholder 3"/>
          <p:cNvPicPr>
            <a:picLocks noGrp="1" noChangeAspect="1"/>
          </p:cNvPicPr>
          <p:nvPr>
            <p:ph idx="1"/>
          </p:nvPr>
        </p:nvPicPr>
        <p:blipFill>
          <a:blip r:embed="rId2"/>
          <a:stretch>
            <a:fillRect/>
          </a:stretch>
        </p:blipFill>
        <p:spPr>
          <a:xfrm>
            <a:off x="1014412" y="1485901"/>
            <a:ext cx="9801225" cy="4705350"/>
          </a:xfrm>
          <a:prstGeom prst="rect">
            <a:avLst/>
          </a:prstGeom>
        </p:spPr>
      </p:pic>
    </p:spTree>
    <p:extLst>
      <p:ext uri="{BB962C8B-B14F-4D97-AF65-F5344CB8AC3E}">
        <p14:creationId xmlns:p14="http://schemas.microsoft.com/office/powerpoint/2010/main" val="381620159"/>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365125"/>
            <a:ext cx="10515600" cy="5811838"/>
          </a:xfrm>
          <a:prstGeom prst="rect">
            <a:avLst/>
          </a:prstGeom>
        </p:spPr>
      </p:pic>
    </p:spTree>
    <p:extLst>
      <p:ext uri="{BB962C8B-B14F-4D97-AF65-F5344CB8AC3E}">
        <p14:creationId xmlns:p14="http://schemas.microsoft.com/office/powerpoint/2010/main" val="3694276891"/>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365125"/>
            <a:ext cx="10515600" cy="5811838"/>
          </a:xfrm>
          <a:prstGeom prst="rect">
            <a:avLst/>
          </a:prstGeom>
        </p:spPr>
      </p:pic>
    </p:spTree>
    <p:extLst>
      <p:ext uri="{BB962C8B-B14F-4D97-AF65-F5344CB8AC3E}">
        <p14:creationId xmlns:p14="http://schemas.microsoft.com/office/powerpoint/2010/main" val="913477013"/>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365125"/>
            <a:ext cx="10515600" cy="5811838"/>
          </a:xfrm>
          <a:prstGeom prst="rect">
            <a:avLst/>
          </a:prstGeom>
        </p:spPr>
      </p:pic>
    </p:spTree>
    <p:extLst>
      <p:ext uri="{BB962C8B-B14F-4D97-AF65-F5344CB8AC3E}">
        <p14:creationId xmlns:p14="http://schemas.microsoft.com/office/powerpoint/2010/main" val="775745629"/>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365125"/>
            <a:ext cx="10515600" cy="5464969"/>
          </a:xfrm>
          <a:prstGeom prst="rect">
            <a:avLst/>
          </a:prstGeom>
        </p:spPr>
      </p:pic>
    </p:spTree>
    <p:extLst>
      <p:ext uri="{BB962C8B-B14F-4D97-AF65-F5344CB8AC3E}">
        <p14:creationId xmlns:p14="http://schemas.microsoft.com/office/powerpoint/2010/main" val="22214251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Distribution system planning- Technical     aspects</a:t>
            </a:r>
            <a:endParaRPr lang="en-US" dirty="0"/>
          </a:p>
        </p:txBody>
      </p:sp>
      <p:sp>
        <p:nvSpPr>
          <p:cNvPr id="3" name="Content Placeholder 2"/>
          <p:cNvSpPr>
            <a:spLocks noGrp="1"/>
          </p:cNvSpPr>
          <p:nvPr>
            <p:ph idx="1"/>
          </p:nvPr>
        </p:nvSpPr>
        <p:spPr/>
        <p:txBody>
          <a:bodyPr/>
          <a:lstStyle/>
          <a:p>
            <a:r>
              <a:rPr lang="en-US" dirty="0"/>
              <a:t>One of the essential elements in distribution system planning is the location of the load </a:t>
            </a:r>
            <a:r>
              <a:rPr lang="en-US" dirty="0" err="1"/>
              <a:t>centre</a:t>
            </a:r>
            <a:r>
              <a:rPr lang="en-US" dirty="0"/>
              <a:t> where the primary substation is </a:t>
            </a:r>
            <a:r>
              <a:rPr lang="en-US" dirty="0" smtClean="0"/>
              <a:t>situated</a:t>
            </a:r>
          </a:p>
          <a:p>
            <a:r>
              <a:rPr lang="en-US" dirty="0" smtClean="0"/>
              <a:t> </a:t>
            </a:r>
            <a:r>
              <a:rPr lang="en-US" dirty="0"/>
              <a:t>Establishment of load </a:t>
            </a:r>
            <a:r>
              <a:rPr lang="en-US" dirty="0" err="1"/>
              <a:t>centre</a:t>
            </a:r>
            <a:r>
              <a:rPr lang="en-US" dirty="0"/>
              <a:t> or primary substation, particularly in a densely populated area, must be prepared in long-term plan, for example, in a 10-year </a:t>
            </a:r>
            <a:r>
              <a:rPr lang="en-US" dirty="0" smtClean="0"/>
              <a:t>plan</a:t>
            </a:r>
          </a:p>
          <a:p>
            <a:r>
              <a:rPr lang="en-US" dirty="0" smtClean="0"/>
              <a:t>The </a:t>
            </a:r>
            <a:r>
              <a:rPr lang="en-US" dirty="0"/>
              <a:t>outlets from the primary substation will then supply the required electrical energy to the nearby customer </a:t>
            </a:r>
            <a:r>
              <a:rPr lang="en-US" dirty="0" smtClean="0"/>
              <a:t>loads</a:t>
            </a:r>
          </a:p>
          <a:p>
            <a:r>
              <a:rPr lang="en-US" dirty="0" smtClean="0"/>
              <a:t>Customer </a:t>
            </a:r>
            <a:r>
              <a:rPr lang="en-US" dirty="0"/>
              <a:t>substations will then further transform the distribution high voltage to the </a:t>
            </a:r>
            <a:r>
              <a:rPr lang="en-US" dirty="0" smtClean="0"/>
              <a:t>LV. </a:t>
            </a:r>
            <a:endParaRPr lang="en-US" dirty="0"/>
          </a:p>
        </p:txBody>
      </p:sp>
    </p:spTree>
    <p:extLst>
      <p:ext uri="{BB962C8B-B14F-4D97-AF65-F5344CB8AC3E}">
        <p14:creationId xmlns:p14="http://schemas.microsoft.com/office/powerpoint/2010/main" val="3919806258"/>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365125"/>
            <a:ext cx="10515600" cy="5811838"/>
          </a:xfrm>
          <a:prstGeom prst="rect">
            <a:avLst/>
          </a:prstGeom>
        </p:spPr>
      </p:pic>
    </p:spTree>
    <p:extLst>
      <p:ext uri="{BB962C8B-B14F-4D97-AF65-F5344CB8AC3E}">
        <p14:creationId xmlns:p14="http://schemas.microsoft.com/office/powerpoint/2010/main" val="1373415107"/>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Pay Back period will be 8 months…$69/$9.2/Month</a:t>
            </a:r>
          </a:p>
          <a:p>
            <a:endParaRPr lang="en-US" dirty="0"/>
          </a:p>
          <a:p>
            <a:endParaRPr lang="en-US" dirty="0" smtClean="0"/>
          </a:p>
          <a:p>
            <a:endParaRPr lang="en-US" dirty="0" smtClean="0"/>
          </a:p>
          <a:p>
            <a:endParaRPr lang="en-US" dirty="0"/>
          </a:p>
          <a:p>
            <a:endParaRPr lang="en-US" dirty="0" smtClean="0"/>
          </a:p>
          <a:p>
            <a:pPr marL="0" indent="0">
              <a:buNone/>
            </a:pPr>
            <a:endParaRPr lang="en-US" dirty="0"/>
          </a:p>
          <a:p>
            <a:r>
              <a:rPr lang="en-US" dirty="0" smtClean="0"/>
              <a:t>Discussion will be continued</a:t>
            </a:r>
            <a:endParaRPr lang="en-US" dirty="0"/>
          </a:p>
        </p:txBody>
      </p:sp>
      <p:pic>
        <p:nvPicPr>
          <p:cNvPr id="4" name="Picture 3"/>
          <p:cNvPicPr>
            <a:picLocks noChangeAspect="1"/>
          </p:cNvPicPr>
          <p:nvPr/>
        </p:nvPicPr>
        <p:blipFill>
          <a:blip r:embed="rId3"/>
          <a:stretch>
            <a:fillRect/>
          </a:stretch>
        </p:blipFill>
        <p:spPr>
          <a:xfrm>
            <a:off x="838200" y="2490787"/>
            <a:ext cx="10515599" cy="2595563"/>
          </a:xfrm>
          <a:prstGeom prst="rect">
            <a:avLst/>
          </a:prstGeom>
        </p:spPr>
      </p:pic>
    </p:spTree>
    <p:extLst>
      <p:ext uri="{BB962C8B-B14F-4D97-AF65-F5344CB8AC3E}">
        <p14:creationId xmlns:p14="http://schemas.microsoft.com/office/powerpoint/2010/main" val="3857922488"/>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Power System Planning</a:t>
            </a:r>
            <a:endParaRPr lang="en-US" dirty="0"/>
          </a:p>
        </p:txBody>
      </p:sp>
      <p:sp>
        <p:nvSpPr>
          <p:cNvPr id="3" name="Subtitle 2"/>
          <p:cNvSpPr>
            <a:spLocks noGrp="1"/>
          </p:cNvSpPr>
          <p:nvPr>
            <p:ph type="subTitle" idx="1"/>
          </p:nvPr>
        </p:nvSpPr>
        <p:spPr/>
        <p:txBody>
          <a:bodyPr/>
          <a:lstStyle/>
          <a:p>
            <a:r>
              <a:rPr lang="en-US" dirty="0" smtClean="0"/>
              <a:t>Lecturer 6</a:t>
            </a:r>
          </a:p>
          <a:p>
            <a:r>
              <a:rPr lang="en-US" dirty="0" smtClean="0"/>
              <a:t>Prof. Dr. Muhammad Kamran</a:t>
            </a:r>
          </a:p>
          <a:p>
            <a:r>
              <a:rPr lang="en-US" dirty="0" smtClean="0"/>
              <a:t>mkamran@uet.edu.pk</a:t>
            </a:r>
            <a:endParaRPr lang="en-US" dirty="0"/>
          </a:p>
        </p:txBody>
      </p:sp>
    </p:spTree>
    <p:extLst>
      <p:ext uri="{BB962C8B-B14F-4D97-AF65-F5344CB8AC3E}">
        <p14:creationId xmlns:p14="http://schemas.microsoft.com/office/powerpoint/2010/main" val="2297772332"/>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a:t>
            </a:r>
            <a:endParaRPr lang="en-US" dirty="0"/>
          </a:p>
        </p:txBody>
      </p:sp>
      <p:sp>
        <p:nvSpPr>
          <p:cNvPr id="3" name="Content Placeholder 2"/>
          <p:cNvSpPr>
            <a:spLocks noGrp="1"/>
          </p:cNvSpPr>
          <p:nvPr>
            <p:ph idx="1"/>
          </p:nvPr>
        </p:nvSpPr>
        <p:spPr/>
        <p:txBody>
          <a:bodyPr/>
          <a:lstStyle/>
          <a:p>
            <a:r>
              <a:rPr lang="en-US" dirty="0" smtClean="0"/>
              <a:t>Transformers for Overhead and under ground system</a:t>
            </a:r>
          </a:p>
          <a:p>
            <a:r>
              <a:rPr lang="en-US" dirty="0" smtClean="0"/>
              <a:t>Transformer voltage regulation, losses ad efficiency</a:t>
            </a:r>
          </a:p>
          <a:p>
            <a:r>
              <a:rPr lang="en-US" dirty="0" smtClean="0"/>
              <a:t>Connections</a:t>
            </a:r>
          </a:p>
          <a:p>
            <a:r>
              <a:rPr lang="en-US" dirty="0" smtClean="0"/>
              <a:t>Problems</a:t>
            </a:r>
          </a:p>
          <a:p>
            <a:endParaRPr lang="en-US" dirty="0"/>
          </a:p>
        </p:txBody>
      </p:sp>
    </p:spTree>
    <p:extLst>
      <p:ext uri="{BB962C8B-B14F-4D97-AF65-F5344CB8AC3E}">
        <p14:creationId xmlns:p14="http://schemas.microsoft.com/office/powerpoint/2010/main" val="277471690"/>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Transformers</a:t>
            </a:r>
            <a:endParaRPr lang="en-US" dirty="0"/>
          </a:p>
        </p:txBody>
      </p:sp>
      <p:sp>
        <p:nvSpPr>
          <p:cNvPr id="3" name="Content Placeholder 2"/>
          <p:cNvSpPr>
            <a:spLocks noGrp="1"/>
          </p:cNvSpPr>
          <p:nvPr>
            <p:ph idx="1"/>
          </p:nvPr>
        </p:nvSpPr>
        <p:spPr/>
        <p:txBody>
          <a:bodyPr/>
          <a:lstStyle/>
          <a:p>
            <a:r>
              <a:rPr lang="en-US" dirty="0" smtClean="0"/>
              <a:t>Heat is limiting factor in transformer loading</a:t>
            </a:r>
          </a:p>
          <a:p>
            <a:r>
              <a:rPr lang="en-US" dirty="0" smtClean="0"/>
              <a:t>Removing the coil heat is an important task</a:t>
            </a:r>
          </a:p>
          <a:p>
            <a:r>
              <a:rPr lang="en-US" dirty="0" smtClean="0"/>
              <a:t>In liquid filled types, transformer coils are immersed in smooth surfaced, oil filled tank</a:t>
            </a:r>
          </a:p>
          <a:p>
            <a:r>
              <a:rPr lang="en-US" dirty="0" smtClean="0"/>
              <a:t>Oil absorbs the coil heat and transfers it to the tank surface which, in turn, delivers it to the surrounding air</a:t>
            </a:r>
          </a:p>
          <a:p>
            <a:r>
              <a:rPr lang="en-US" dirty="0" smtClean="0"/>
              <a:t>For transformers 25kVA and larger, the size of smooth tank surface required to dissipate heat becomes larger than that required to enclose the coils</a:t>
            </a:r>
            <a:endParaRPr lang="en-US" dirty="0"/>
          </a:p>
        </p:txBody>
      </p:sp>
    </p:spTree>
    <p:extLst>
      <p:ext uri="{BB962C8B-B14F-4D97-AF65-F5344CB8AC3E}">
        <p14:creationId xmlns:p14="http://schemas.microsoft.com/office/powerpoint/2010/main" val="3632197016"/>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smtClean="0"/>
              <a:t>Therefore, the transformer tank may be corrugated to add surface, or external tubes may be welded to the tank</a:t>
            </a:r>
          </a:p>
          <a:p>
            <a:r>
              <a:rPr lang="en-US" dirty="0" smtClean="0"/>
              <a:t>To further increase the heat disposal capacity, air may be blown over the tube surface</a:t>
            </a:r>
          </a:p>
          <a:p>
            <a:r>
              <a:rPr lang="en-US" dirty="0" smtClean="0"/>
              <a:t>Such designs are known as forced air cooled transformers</a:t>
            </a:r>
          </a:p>
          <a:p>
            <a:r>
              <a:rPr lang="en-US" dirty="0" smtClean="0"/>
              <a:t>Distribution transformers can be classified as (</a:t>
            </a:r>
            <a:r>
              <a:rPr lang="en-US" dirty="0" err="1" smtClean="0"/>
              <a:t>i</a:t>
            </a:r>
            <a:r>
              <a:rPr lang="en-US" dirty="0" smtClean="0"/>
              <a:t>) Dry Type and  (ii) liquid filled type</a:t>
            </a:r>
          </a:p>
          <a:p>
            <a:r>
              <a:rPr lang="en-US" dirty="0" smtClean="0"/>
              <a:t>Dry type distribution transformer either air cooled or air insulated</a:t>
            </a:r>
          </a:p>
          <a:p>
            <a:r>
              <a:rPr lang="en-US" dirty="0" smtClean="0"/>
              <a:t>Liquid filled type distribution transformer can be oil filled and </a:t>
            </a:r>
            <a:r>
              <a:rPr lang="en-US" dirty="0" err="1" smtClean="0"/>
              <a:t>inerteen</a:t>
            </a:r>
            <a:r>
              <a:rPr lang="en-US" dirty="0" smtClean="0"/>
              <a:t> </a:t>
            </a:r>
            <a:r>
              <a:rPr lang="en-US" b="1" dirty="0" smtClean="0"/>
              <a:t>polychlorinated </a:t>
            </a:r>
            <a:r>
              <a:rPr lang="en-US" b="1" dirty="0"/>
              <a:t>biphenyl </a:t>
            </a:r>
            <a:r>
              <a:rPr lang="en-US" dirty="0" smtClean="0"/>
              <a:t>(insulation material) filled</a:t>
            </a:r>
            <a:endParaRPr lang="en-US" dirty="0"/>
          </a:p>
        </p:txBody>
      </p:sp>
    </p:spTree>
    <p:extLst>
      <p:ext uri="{BB962C8B-B14F-4D97-AF65-F5344CB8AC3E}">
        <p14:creationId xmlns:p14="http://schemas.microsoft.com/office/powerpoint/2010/main" val="2108125436"/>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 head system Distribution transformer</a:t>
            </a:r>
            <a:endParaRPr lang="en-US" dirty="0"/>
          </a:p>
        </p:txBody>
      </p:sp>
      <p:sp>
        <p:nvSpPr>
          <p:cNvPr id="3" name="Content Placeholder 2"/>
          <p:cNvSpPr>
            <a:spLocks noGrp="1"/>
          </p:cNvSpPr>
          <p:nvPr>
            <p:ph idx="1"/>
          </p:nvPr>
        </p:nvSpPr>
        <p:spPr/>
        <p:txBody>
          <a:bodyPr/>
          <a:lstStyle/>
          <a:p>
            <a:r>
              <a:rPr lang="en-US" dirty="0" smtClean="0"/>
              <a:t>Conventional transformer</a:t>
            </a:r>
          </a:p>
          <a:p>
            <a:r>
              <a:rPr lang="en-US" dirty="0" smtClean="0"/>
              <a:t>Completely self protecting transformers</a:t>
            </a:r>
          </a:p>
        </p:txBody>
      </p:sp>
    </p:spTree>
    <p:extLst>
      <p:ext uri="{BB962C8B-B14F-4D97-AF65-F5344CB8AC3E}">
        <p14:creationId xmlns:p14="http://schemas.microsoft.com/office/powerpoint/2010/main" val="2077227100"/>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1690688"/>
            <a:ext cx="10515600" cy="4329112"/>
          </a:xfrm>
          <a:prstGeom prst="rect">
            <a:avLst/>
          </a:prstGeom>
        </p:spPr>
      </p:pic>
    </p:spTree>
    <p:extLst>
      <p:ext uri="{BB962C8B-B14F-4D97-AF65-F5344CB8AC3E}">
        <p14:creationId xmlns:p14="http://schemas.microsoft.com/office/powerpoint/2010/main" val="3768127749"/>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365125"/>
            <a:ext cx="10515600" cy="5779294"/>
          </a:xfrm>
          <a:prstGeom prst="rect">
            <a:avLst/>
          </a:prstGeom>
        </p:spPr>
      </p:pic>
    </p:spTree>
    <p:extLst>
      <p:ext uri="{BB962C8B-B14F-4D97-AF65-F5344CB8AC3E}">
        <p14:creationId xmlns:p14="http://schemas.microsoft.com/office/powerpoint/2010/main" val="2161937062"/>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a:t>Completely Self Protected transformers contain several safeguards to avoid issues that would cause overloading or damage to the </a:t>
            </a:r>
            <a:r>
              <a:rPr lang="en-US" dirty="0" smtClean="0"/>
              <a:t>transformer</a:t>
            </a:r>
          </a:p>
          <a:p>
            <a:pPr algn="just"/>
            <a:r>
              <a:rPr lang="en-US" dirty="0" smtClean="0"/>
              <a:t>Conventional </a:t>
            </a:r>
            <a:r>
              <a:rPr lang="en-US" dirty="0"/>
              <a:t>transformers do not have any of these features which usually means they will need to be attached to a cut out </a:t>
            </a:r>
            <a:r>
              <a:rPr lang="en-US" dirty="0" smtClean="0"/>
              <a:t>switch</a:t>
            </a:r>
          </a:p>
          <a:p>
            <a:pPr algn="just"/>
            <a:r>
              <a:rPr lang="en-US" dirty="0"/>
              <a:t>The most recognizable component of a CSP transformer is the lightning </a:t>
            </a:r>
            <a:r>
              <a:rPr lang="en-US" dirty="0" smtClean="0"/>
              <a:t>arrestor</a:t>
            </a:r>
          </a:p>
          <a:p>
            <a:pPr algn="just"/>
            <a:r>
              <a:rPr lang="en-US" dirty="0" smtClean="0"/>
              <a:t>The </a:t>
            </a:r>
            <a:r>
              <a:rPr lang="en-US" dirty="0"/>
              <a:t>arrestor protects against power surges caused by switching, lightning, or other high voltage sources. </a:t>
            </a:r>
          </a:p>
        </p:txBody>
      </p:sp>
    </p:spTree>
    <p:extLst>
      <p:ext uri="{BB962C8B-B14F-4D97-AF65-F5344CB8AC3E}">
        <p14:creationId xmlns:p14="http://schemas.microsoft.com/office/powerpoint/2010/main" val="38000248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Basic Design Criteria</a:t>
            </a:r>
            <a:endParaRPr lang="en-US" dirty="0"/>
          </a:p>
        </p:txBody>
      </p:sp>
      <p:sp>
        <p:nvSpPr>
          <p:cNvPr id="3" name="Content Placeholder 2"/>
          <p:cNvSpPr>
            <a:spLocks noGrp="1"/>
          </p:cNvSpPr>
          <p:nvPr>
            <p:ph idx="1"/>
          </p:nvPr>
        </p:nvSpPr>
        <p:spPr/>
        <p:txBody>
          <a:bodyPr/>
          <a:lstStyle/>
          <a:p>
            <a:pPr algn="just"/>
            <a:r>
              <a:rPr lang="en-US" dirty="0"/>
              <a:t>Distribution network refers to those 22kV or 11kV network supplying electricity to customers through cable or Overhead Line (</a:t>
            </a:r>
            <a:r>
              <a:rPr lang="en-US" dirty="0" smtClean="0"/>
              <a:t>OHL)</a:t>
            </a:r>
          </a:p>
          <a:p>
            <a:pPr algn="just"/>
            <a:r>
              <a:rPr lang="en-US" dirty="0" smtClean="0"/>
              <a:t>From </a:t>
            </a:r>
            <a:r>
              <a:rPr lang="en-US" dirty="0"/>
              <a:t>primary substation to various customer substations, various types of network configurations are possible, for example, single-end fed, double-end fed and closed ring network </a:t>
            </a:r>
            <a:r>
              <a:rPr lang="en-US" dirty="0" smtClean="0"/>
              <a:t>arrangement</a:t>
            </a:r>
          </a:p>
          <a:p>
            <a:pPr algn="just"/>
            <a:r>
              <a:rPr lang="en-US" dirty="0" smtClean="0"/>
              <a:t>In </a:t>
            </a:r>
            <a:r>
              <a:rPr lang="en-US" dirty="0"/>
              <a:t>the customer substation, it normally consists of the step down transformer to LV; it may also contain HV circuit breaker(s), ring main units</a:t>
            </a:r>
          </a:p>
        </p:txBody>
      </p:sp>
    </p:spTree>
    <p:extLst>
      <p:ext uri="{BB962C8B-B14F-4D97-AF65-F5344CB8AC3E}">
        <p14:creationId xmlns:p14="http://schemas.microsoft.com/office/powerpoint/2010/main" val="669692763"/>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Another component CSP transformers are fitted with is the current sensing weak link on the high voltage </a:t>
            </a:r>
            <a:r>
              <a:rPr lang="en-US" dirty="0" smtClean="0"/>
              <a:t>side</a:t>
            </a:r>
          </a:p>
          <a:p>
            <a:r>
              <a:rPr lang="en-US" dirty="0" smtClean="0"/>
              <a:t>If </a:t>
            </a:r>
            <a:r>
              <a:rPr lang="en-US" dirty="0"/>
              <a:t>any part of the power distribution system fails, and too much current is being drawn, this weak link will </a:t>
            </a:r>
            <a:r>
              <a:rPr lang="en-US" dirty="0" smtClean="0"/>
              <a:t>open</a:t>
            </a:r>
          </a:p>
          <a:p>
            <a:r>
              <a:rPr lang="en-US" dirty="0" smtClean="0"/>
              <a:t>It </a:t>
            </a:r>
            <a:r>
              <a:rPr lang="en-US" dirty="0"/>
              <a:t>provides an internal fusing as a last result to limit the transformer windings from being damaged from overdrawn </a:t>
            </a:r>
            <a:r>
              <a:rPr lang="en-US" dirty="0" smtClean="0"/>
              <a:t>currents</a:t>
            </a:r>
          </a:p>
          <a:p>
            <a:r>
              <a:rPr lang="en-US" dirty="0"/>
              <a:t>The last protective device on a standard CSP transformer is the low voltage </a:t>
            </a:r>
            <a:r>
              <a:rPr lang="en-US" dirty="0" smtClean="0"/>
              <a:t>breaker</a:t>
            </a:r>
          </a:p>
          <a:p>
            <a:r>
              <a:rPr lang="en-US" dirty="0" smtClean="0"/>
              <a:t>This </a:t>
            </a:r>
            <a:r>
              <a:rPr lang="en-US" dirty="0"/>
              <a:t>device typically has several different functions.</a:t>
            </a:r>
          </a:p>
        </p:txBody>
      </p:sp>
    </p:spTree>
    <p:extLst>
      <p:ext uri="{BB962C8B-B14F-4D97-AF65-F5344CB8AC3E}">
        <p14:creationId xmlns:p14="http://schemas.microsoft.com/office/powerpoint/2010/main" val="204444230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A handle is attached to allow the breaker to be manually placed in an open or closed </a:t>
            </a:r>
            <a:r>
              <a:rPr lang="en-US" dirty="0" smtClean="0"/>
              <a:t>position</a:t>
            </a:r>
          </a:p>
          <a:p>
            <a:r>
              <a:rPr lang="en-US" dirty="0" smtClean="0"/>
              <a:t>The </a:t>
            </a:r>
            <a:r>
              <a:rPr lang="en-US" dirty="0"/>
              <a:t>breaker will also have a float which prevents operation under low oil conditions.</a:t>
            </a:r>
          </a:p>
        </p:txBody>
      </p:sp>
    </p:spTree>
    <p:extLst>
      <p:ext uri="{BB962C8B-B14F-4D97-AF65-F5344CB8AC3E}">
        <p14:creationId xmlns:p14="http://schemas.microsoft.com/office/powerpoint/2010/main" val="74865217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 mounted distribution transformer (Specs)</a:t>
            </a:r>
            <a:endParaRPr lang="en-US" dirty="0"/>
          </a:p>
        </p:txBody>
      </p:sp>
      <p:sp>
        <p:nvSpPr>
          <p:cNvPr id="3" name="Content Placeholder 2"/>
          <p:cNvSpPr>
            <a:spLocks noGrp="1"/>
          </p:cNvSpPr>
          <p:nvPr>
            <p:ph idx="1"/>
          </p:nvPr>
        </p:nvSpPr>
        <p:spPr/>
        <p:txBody>
          <a:bodyPr/>
          <a:lstStyle/>
          <a:p>
            <a:pPr algn="just"/>
            <a:r>
              <a:rPr lang="en-US" dirty="0"/>
              <a:t>These specifications cover the electrical and mechanical features of a three phase, 60 hertz, liquid-filled </a:t>
            </a:r>
            <a:r>
              <a:rPr lang="en-US" dirty="0" smtClean="0"/>
              <a:t>, self-cooled</a:t>
            </a:r>
            <a:r>
              <a:rPr lang="en-US" dirty="0"/>
              <a:t>, pad-mounted compartmentalized </a:t>
            </a:r>
            <a:r>
              <a:rPr lang="en-US" dirty="0" smtClean="0"/>
              <a:t>transformer</a:t>
            </a:r>
          </a:p>
          <a:p>
            <a:pPr algn="just"/>
            <a:r>
              <a:rPr lang="en-US" dirty="0"/>
              <a:t>Transformers covered by this specification shall be the standard KVA ratings of 75, 150, 300, and 750 with the high voltage windings having a basic lightning impulse insulation level (BIL) of </a:t>
            </a:r>
            <a:r>
              <a:rPr lang="en-US" dirty="0" smtClean="0"/>
              <a:t>95KV</a:t>
            </a:r>
          </a:p>
          <a:p>
            <a:pPr algn="just"/>
            <a:r>
              <a:rPr lang="en-US" dirty="0"/>
              <a:t>For three-phase transformers, the high voltage winding shall be closed DELTA and rated for </a:t>
            </a:r>
            <a:r>
              <a:rPr lang="en-US" dirty="0" smtClean="0"/>
              <a:t>12,000 Volts </a:t>
            </a:r>
            <a:r>
              <a:rPr lang="en-US" dirty="0"/>
              <a:t>line-to-line with the secondary winding configured Grounded-WYE and voltage rating of either 480/277V, 240/120V, or 208/120V</a:t>
            </a:r>
            <a:endParaRPr lang="en-US" dirty="0" smtClean="0"/>
          </a:p>
          <a:p>
            <a:pPr algn="just"/>
            <a:endParaRPr lang="en-US" dirty="0"/>
          </a:p>
        </p:txBody>
      </p:sp>
    </p:spTree>
    <p:extLst>
      <p:ext uri="{BB962C8B-B14F-4D97-AF65-F5344CB8AC3E}">
        <p14:creationId xmlns:p14="http://schemas.microsoft.com/office/powerpoint/2010/main" val="320570489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Transformer Temperatures</a:t>
            </a:r>
            <a:endParaRPr lang="en-US" dirty="0"/>
          </a:p>
        </p:txBody>
      </p:sp>
      <p:sp>
        <p:nvSpPr>
          <p:cNvPr id="3" name="Content Placeholder 2"/>
          <p:cNvSpPr>
            <a:spLocks noGrp="1"/>
          </p:cNvSpPr>
          <p:nvPr>
            <p:ph idx="1"/>
          </p:nvPr>
        </p:nvSpPr>
        <p:spPr/>
        <p:txBody>
          <a:bodyPr/>
          <a:lstStyle/>
          <a:p>
            <a:r>
              <a:rPr lang="en-US" dirty="0"/>
              <a:t>Transformers supplied shall have an average winding temperature rating of </a:t>
            </a:r>
            <a:r>
              <a:rPr lang="en-US" dirty="0" smtClean="0"/>
              <a:t>65/75°C</a:t>
            </a:r>
          </a:p>
          <a:p>
            <a:r>
              <a:rPr lang="en-US" dirty="0" smtClean="0"/>
              <a:t>The </a:t>
            </a:r>
            <a:r>
              <a:rPr lang="en-US" dirty="0"/>
              <a:t>average winding temperature and oil temperature near the top of the transformer tank shall not exceed 65°C when loaded at base kVA </a:t>
            </a:r>
            <a:r>
              <a:rPr lang="en-US" dirty="0" smtClean="0"/>
              <a:t>rating</a:t>
            </a:r>
          </a:p>
          <a:p>
            <a:r>
              <a:rPr lang="en-US" dirty="0" smtClean="0"/>
              <a:t>Additionally</a:t>
            </a:r>
            <a:r>
              <a:rPr lang="en-US" dirty="0"/>
              <a:t>, under continuous operations at the transformer’s rated kVA, no hot-spot windings shall exceed a 90°C rise over </a:t>
            </a:r>
            <a:r>
              <a:rPr lang="en-US" dirty="0" smtClean="0"/>
              <a:t>ambient</a:t>
            </a:r>
          </a:p>
          <a:p>
            <a:r>
              <a:rPr lang="en-US" dirty="0" smtClean="0"/>
              <a:t>The </a:t>
            </a:r>
            <a:r>
              <a:rPr lang="en-US" dirty="0"/>
              <a:t>transformer shall provide an additional 12% capacity at the 75°C rating</a:t>
            </a:r>
          </a:p>
        </p:txBody>
      </p:sp>
    </p:spTree>
    <p:extLst>
      <p:ext uri="{BB962C8B-B14F-4D97-AF65-F5344CB8AC3E}">
        <p14:creationId xmlns:p14="http://schemas.microsoft.com/office/powerpoint/2010/main" val="209862232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Transformer percent impedance values shall not be less than the following: - </a:t>
            </a:r>
            <a:endParaRPr lang="en-US" dirty="0" smtClean="0"/>
          </a:p>
          <a:p>
            <a:r>
              <a:rPr lang="en-US" dirty="0" smtClean="0"/>
              <a:t>75 </a:t>
            </a:r>
            <a:r>
              <a:rPr lang="en-US" dirty="0"/>
              <a:t>kVA 2.7% - </a:t>
            </a:r>
            <a:endParaRPr lang="en-US" dirty="0" smtClean="0"/>
          </a:p>
          <a:p>
            <a:r>
              <a:rPr lang="en-US" dirty="0" smtClean="0"/>
              <a:t>150 </a:t>
            </a:r>
            <a:r>
              <a:rPr lang="en-US" dirty="0"/>
              <a:t>kVA 3.1% - </a:t>
            </a:r>
            <a:endParaRPr lang="en-US" dirty="0" smtClean="0"/>
          </a:p>
          <a:p>
            <a:r>
              <a:rPr lang="en-US" dirty="0" smtClean="0"/>
              <a:t>300 </a:t>
            </a:r>
            <a:r>
              <a:rPr lang="en-US" dirty="0"/>
              <a:t>kVA 3.1% - </a:t>
            </a:r>
            <a:endParaRPr lang="en-US" dirty="0" smtClean="0"/>
          </a:p>
          <a:p>
            <a:r>
              <a:rPr lang="en-US" dirty="0" smtClean="0"/>
              <a:t>750 </a:t>
            </a:r>
            <a:r>
              <a:rPr lang="en-US" dirty="0"/>
              <a:t>kVA 4.4%</a:t>
            </a:r>
          </a:p>
        </p:txBody>
      </p:sp>
    </p:spTree>
    <p:extLst>
      <p:ext uri="{BB962C8B-B14F-4D97-AF65-F5344CB8AC3E}">
        <p14:creationId xmlns:p14="http://schemas.microsoft.com/office/powerpoint/2010/main" val="333887466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Protection equipment</a:t>
            </a:r>
            <a:endParaRPr lang="en-US" dirty="0"/>
          </a:p>
        </p:txBody>
      </p:sp>
      <p:sp>
        <p:nvSpPr>
          <p:cNvPr id="3" name="Content Placeholder 2"/>
          <p:cNvSpPr>
            <a:spLocks noGrp="1"/>
          </p:cNvSpPr>
          <p:nvPr>
            <p:ph idx="1"/>
          </p:nvPr>
        </p:nvSpPr>
        <p:spPr>
          <a:xfrm>
            <a:off x="838200" y="1493115"/>
            <a:ext cx="10515600" cy="4351338"/>
          </a:xfrm>
        </p:spPr>
        <p:txBody>
          <a:bodyPr/>
          <a:lstStyle/>
          <a:p>
            <a:r>
              <a:rPr lang="en-US" dirty="0"/>
              <a:t>Each transformer shall be supplied with one oil-immersed partial range current limiting fuse(s) per </a:t>
            </a:r>
            <a:r>
              <a:rPr lang="en-US" dirty="0" smtClean="0"/>
              <a:t>phase</a:t>
            </a:r>
          </a:p>
          <a:p>
            <a:r>
              <a:rPr lang="en-US" dirty="0"/>
              <a:t>The current limiting fuse manufacturer and catalog information shall be identified on the transformer </a:t>
            </a:r>
            <a:r>
              <a:rPr lang="en-US" dirty="0" smtClean="0"/>
              <a:t>nameplate</a:t>
            </a:r>
          </a:p>
          <a:p>
            <a:r>
              <a:rPr lang="en-US" dirty="0" smtClean="0"/>
              <a:t>The </a:t>
            </a:r>
            <a:r>
              <a:rPr lang="en-US" dirty="0"/>
              <a:t>bayonet fuses shall be installed in series with current limiting fuses, inserted between the transformer winding and the high voltage </a:t>
            </a:r>
            <a:r>
              <a:rPr lang="en-US" dirty="0" smtClean="0"/>
              <a:t>bushing</a:t>
            </a:r>
          </a:p>
          <a:p>
            <a:r>
              <a:rPr lang="en-US" dirty="0"/>
              <a:t>These bayonet fuses shall be installed in series with the current limiting fuses, inserted between the transformer winding and the high voltage bushing</a:t>
            </a:r>
          </a:p>
        </p:txBody>
      </p:sp>
    </p:spTree>
    <p:extLst>
      <p:ext uri="{BB962C8B-B14F-4D97-AF65-F5344CB8AC3E}">
        <p14:creationId xmlns:p14="http://schemas.microsoft.com/office/powerpoint/2010/main" val="397563880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Bayonet fuse</a:t>
            </a:r>
            <a:endParaRPr lang="en-US" dirty="0"/>
          </a:p>
        </p:txBody>
      </p:sp>
      <p:pic>
        <p:nvPicPr>
          <p:cNvPr id="1026" name="Picture 2" descr="240-49_highA_bayonet.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48250" y="3840237"/>
            <a:ext cx="2095500" cy="2095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997527" y="2011465"/>
            <a:ext cx="10155382" cy="646331"/>
          </a:xfrm>
          <a:prstGeom prst="rect">
            <a:avLst/>
          </a:prstGeom>
        </p:spPr>
        <p:txBody>
          <a:bodyPr wrap="square">
            <a:spAutoFit/>
          </a:bodyPr>
          <a:lstStyle/>
          <a:p>
            <a:r>
              <a:rPr lang="en-US" dirty="0" smtClean="0"/>
              <a:t>Bay-O-Net assemblies </a:t>
            </a:r>
            <a:r>
              <a:rPr lang="en-US" dirty="0"/>
              <a:t>to protect distribution apparatus from damaging currents and to protect distribution </a:t>
            </a:r>
            <a:r>
              <a:rPr lang="en-US" dirty="0" smtClean="0"/>
              <a:t>systems</a:t>
            </a:r>
            <a:endParaRPr lang="en-US" dirty="0"/>
          </a:p>
        </p:txBody>
      </p:sp>
    </p:spTree>
    <p:extLst>
      <p:ext uri="{BB962C8B-B14F-4D97-AF65-F5344CB8AC3E}">
        <p14:creationId xmlns:p14="http://schemas.microsoft.com/office/powerpoint/2010/main" val="303667533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Content Placeholder 4"/>
          <p:cNvPicPr>
            <a:picLocks noGrp="1" noChangeAspect="1"/>
          </p:cNvPicPr>
          <p:nvPr>
            <p:ph idx="1"/>
          </p:nvPr>
        </p:nvPicPr>
        <p:blipFill>
          <a:blip r:embed="rId2"/>
          <a:stretch>
            <a:fillRect/>
          </a:stretch>
        </p:blipFill>
        <p:spPr>
          <a:xfrm>
            <a:off x="1356852" y="2005782"/>
            <a:ext cx="8819535" cy="4100050"/>
          </a:xfrm>
          <a:prstGeom prst="rect">
            <a:avLst/>
          </a:prstGeom>
        </p:spPr>
      </p:pic>
    </p:spTree>
    <p:extLst>
      <p:ext uri="{BB962C8B-B14F-4D97-AF65-F5344CB8AC3E}">
        <p14:creationId xmlns:p14="http://schemas.microsoft.com/office/powerpoint/2010/main" val="506356167"/>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The distribution transformers employed for underground distribution systems can be categorized as;</a:t>
            </a:r>
          </a:p>
          <a:p>
            <a:r>
              <a:rPr lang="en-US" dirty="0" smtClean="0"/>
              <a:t>Subway transformers, Low cost residential transformers and network transformers</a:t>
            </a:r>
          </a:p>
          <a:p>
            <a:r>
              <a:rPr lang="en-US" dirty="0" smtClean="0"/>
              <a:t>Subway transformers are used in underground vaults</a:t>
            </a:r>
          </a:p>
          <a:p>
            <a:r>
              <a:rPr lang="en-US" dirty="0" smtClean="0"/>
              <a:t>They can be conventional type or current protected type</a:t>
            </a:r>
          </a:p>
          <a:p>
            <a:r>
              <a:rPr lang="en-US" dirty="0" smtClean="0"/>
              <a:t>Low cost residential transformers are same as conventional type employed on overhead system</a:t>
            </a:r>
            <a:endParaRPr lang="en-US" dirty="0"/>
          </a:p>
        </p:txBody>
      </p:sp>
    </p:spTree>
    <p:extLst>
      <p:ext uri="{BB962C8B-B14F-4D97-AF65-F5344CB8AC3E}">
        <p14:creationId xmlns:p14="http://schemas.microsoft.com/office/powerpoint/2010/main" val="2759974328"/>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a:t>Network transformers are typically used to supply power to grid-type secondary distribution systems in areas of high load density such as found in large cities and are designed for either vault-type or subway-type </a:t>
            </a:r>
            <a:r>
              <a:rPr lang="en-US" dirty="0" smtClean="0"/>
              <a:t>applications</a:t>
            </a:r>
          </a:p>
          <a:p>
            <a:pPr algn="just"/>
            <a:r>
              <a:rPr lang="en-US" dirty="0" smtClean="0"/>
              <a:t>Vault-type </a:t>
            </a:r>
            <a:r>
              <a:rPr lang="en-US" dirty="0"/>
              <a:t>network transformers are designed for installation in above-ground dry </a:t>
            </a:r>
            <a:r>
              <a:rPr lang="en-US" dirty="0" smtClean="0"/>
              <a:t>vaults</a:t>
            </a:r>
          </a:p>
          <a:p>
            <a:pPr algn="just"/>
            <a:r>
              <a:rPr lang="en-US" dirty="0" smtClean="0"/>
              <a:t> </a:t>
            </a:r>
            <a:r>
              <a:rPr lang="en-US" dirty="0"/>
              <a:t>Subway-type network transformers are designed for </a:t>
            </a:r>
            <a:r>
              <a:rPr lang="en-US" dirty="0" smtClean="0"/>
              <a:t>installation normally </a:t>
            </a:r>
            <a:r>
              <a:rPr lang="en-US" dirty="0"/>
              <a:t>in subsurface </a:t>
            </a:r>
            <a:r>
              <a:rPr lang="en-US" dirty="0" smtClean="0"/>
              <a:t>vaults</a:t>
            </a:r>
          </a:p>
          <a:p>
            <a:pPr algn="just"/>
            <a:r>
              <a:rPr lang="en-US" dirty="0" smtClean="0"/>
              <a:t>Subway </a:t>
            </a:r>
            <a:r>
              <a:rPr lang="en-US" dirty="0"/>
              <a:t>designs may also be used in vault-type applications.</a:t>
            </a:r>
          </a:p>
        </p:txBody>
      </p:sp>
    </p:spTree>
    <p:extLst>
      <p:ext uri="{BB962C8B-B14F-4D97-AF65-F5344CB8AC3E}">
        <p14:creationId xmlns:p14="http://schemas.microsoft.com/office/powerpoint/2010/main" val="10318489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a:t>Additional consideration is the availability of remote control facilities to enhance the security of </a:t>
            </a:r>
            <a:r>
              <a:rPr lang="en-US" dirty="0" smtClean="0"/>
              <a:t>supply</a:t>
            </a:r>
          </a:p>
          <a:p>
            <a:pPr algn="just"/>
            <a:r>
              <a:rPr lang="en-US" dirty="0"/>
              <a:t>In transmission network, the typical design concept is the ‘N-1’ reliability </a:t>
            </a:r>
            <a:r>
              <a:rPr lang="en-US" dirty="0" smtClean="0"/>
              <a:t>application</a:t>
            </a:r>
            <a:endParaRPr lang="en-US" dirty="0"/>
          </a:p>
          <a:p>
            <a:pPr algn="just"/>
            <a:r>
              <a:rPr lang="en-US" dirty="0" smtClean="0"/>
              <a:t>‘N-1</a:t>
            </a:r>
            <a:r>
              <a:rPr lang="en-US" dirty="0"/>
              <a:t>’ is referred to as any single component failure in the supply network will not affect the electricity </a:t>
            </a:r>
            <a:r>
              <a:rPr lang="en-US" dirty="0" smtClean="0"/>
              <a:t>supply</a:t>
            </a:r>
          </a:p>
          <a:p>
            <a:pPr algn="just"/>
            <a:r>
              <a:rPr lang="en-US" dirty="0" smtClean="0"/>
              <a:t>Hence </a:t>
            </a:r>
            <a:r>
              <a:rPr lang="en-US" dirty="0"/>
              <a:t>in the case of a failure of a transmission line, or a transformer connected to the distribution primary substation from the transmission source, the supply to the distribution network will not be affected</a:t>
            </a:r>
          </a:p>
        </p:txBody>
      </p:sp>
    </p:spTree>
    <p:extLst>
      <p:ext uri="{BB962C8B-B14F-4D97-AF65-F5344CB8AC3E}">
        <p14:creationId xmlns:p14="http://schemas.microsoft.com/office/powerpoint/2010/main" val="2520380099"/>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Network transformers are employed in secondary networks</a:t>
            </a:r>
          </a:p>
          <a:p>
            <a:r>
              <a:rPr lang="en-US" dirty="0" smtClean="0"/>
              <a:t>They have primary disconnecting and grounding switch and network protector mounted integrally on transformer</a:t>
            </a:r>
          </a:p>
          <a:p>
            <a:r>
              <a:rPr lang="en-US" dirty="0" smtClean="0"/>
              <a:t>They can be either liquid filled, ventilated dry type or sealed dry type</a:t>
            </a:r>
          </a:p>
          <a:p>
            <a:r>
              <a:rPr lang="en-US" dirty="0" smtClean="0"/>
              <a:t>Parameters regarding transformer performances are given in next slides;</a:t>
            </a:r>
          </a:p>
          <a:p>
            <a:endParaRPr lang="en-US" dirty="0"/>
          </a:p>
        </p:txBody>
      </p:sp>
    </p:spTree>
    <p:extLst>
      <p:ext uri="{BB962C8B-B14F-4D97-AF65-F5344CB8AC3E}">
        <p14:creationId xmlns:p14="http://schemas.microsoft.com/office/powerpoint/2010/main" val="3983958557"/>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  Regulation </a:t>
            </a:r>
            <a:endParaRPr lang="en-US" dirty="0"/>
          </a:p>
        </p:txBody>
      </p:sp>
      <p:pic>
        <p:nvPicPr>
          <p:cNvPr id="1026" name="Picture 2" descr="Related imag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56508" y="1482436"/>
            <a:ext cx="7633855" cy="4128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92139"/>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Regulation</a:t>
            </a:r>
            <a:endParaRPr lang="en-US" dirty="0"/>
          </a:p>
        </p:txBody>
      </p:sp>
      <p:pic>
        <p:nvPicPr>
          <p:cNvPr id="5" name="Content Placeholder 4"/>
          <p:cNvPicPr>
            <a:picLocks noGrp="1" noChangeAspect="1"/>
          </p:cNvPicPr>
          <p:nvPr>
            <p:ph idx="1"/>
          </p:nvPr>
        </p:nvPicPr>
        <p:blipFill>
          <a:blip r:embed="rId2"/>
          <a:stretch>
            <a:fillRect/>
          </a:stretch>
        </p:blipFill>
        <p:spPr>
          <a:xfrm>
            <a:off x="3476625" y="4461161"/>
            <a:ext cx="5238750" cy="1279742"/>
          </a:xfrm>
          <a:prstGeom prst="rect">
            <a:avLst/>
          </a:prstGeom>
        </p:spPr>
      </p:pic>
      <p:pic>
        <p:nvPicPr>
          <p:cNvPr id="6" name="Picture 5"/>
          <p:cNvPicPr>
            <a:picLocks noChangeAspect="1"/>
          </p:cNvPicPr>
          <p:nvPr/>
        </p:nvPicPr>
        <p:blipFill>
          <a:blip r:embed="rId3"/>
          <a:stretch>
            <a:fillRect/>
          </a:stretch>
        </p:blipFill>
        <p:spPr>
          <a:xfrm>
            <a:off x="2590800" y="2036619"/>
            <a:ext cx="7107382" cy="1968644"/>
          </a:xfrm>
          <a:prstGeom prst="rect">
            <a:avLst/>
          </a:prstGeom>
        </p:spPr>
      </p:pic>
    </p:spTree>
    <p:extLst>
      <p:ext uri="{BB962C8B-B14F-4D97-AF65-F5344CB8AC3E}">
        <p14:creationId xmlns:p14="http://schemas.microsoft.com/office/powerpoint/2010/main" val="795865236"/>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Calculation</a:t>
            </a:r>
            <a:endParaRPr lang="en-US" dirty="0"/>
          </a:p>
        </p:txBody>
      </p:sp>
      <p:pic>
        <p:nvPicPr>
          <p:cNvPr id="2050" name="Picture 2" descr="Image result for transformer regulation calculation"/>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43262" y="3010694"/>
            <a:ext cx="5705475" cy="19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336439"/>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lstStyle/>
          <a:p>
            <a:endParaRPr lang="en-US" baseline="30000" dirty="0"/>
          </a:p>
        </p:txBody>
      </p:sp>
      <p:pic>
        <p:nvPicPr>
          <p:cNvPr id="4" name="Picture 3"/>
          <p:cNvPicPr>
            <a:picLocks noChangeAspect="1"/>
          </p:cNvPicPr>
          <p:nvPr/>
        </p:nvPicPr>
        <p:blipFill>
          <a:blip r:embed="rId2"/>
          <a:stretch>
            <a:fillRect/>
          </a:stretch>
        </p:blipFill>
        <p:spPr>
          <a:xfrm>
            <a:off x="838200" y="1839479"/>
            <a:ext cx="10515600" cy="4351339"/>
          </a:xfrm>
          <a:prstGeom prst="rect">
            <a:avLst/>
          </a:prstGeom>
        </p:spPr>
      </p:pic>
    </p:spTree>
    <p:extLst>
      <p:ext uri="{BB962C8B-B14F-4D97-AF65-F5344CB8AC3E}">
        <p14:creationId xmlns:p14="http://schemas.microsoft.com/office/powerpoint/2010/main" val="405794746"/>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2</a:t>
            </a:r>
            <a:endParaRPr lang="en-US" dirty="0"/>
          </a:p>
        </p:txBody>
      </p:sp>
      <p:pic>
        <p:nvPicPr>
          <p:cNvPr id="4" name="Content Placeholder 3"/>
          <p:cNvPicPr>
            <a:picLocks noGrp="1" noChangeAspect="1"/>
          </p:cNvPicPr>
          <p:nvPr>
            <p:ph idx="1"/>
          </p:nvPr>
        </p:nvPicPr>
        <p:blipFill>
          <a:blip r:embed="rId2"/>
          <a:stretch>
            <a:fillRect/>
          </a:stretch>
        </p:blipFill>
        <p:spPr>
          <a:xfrm>
            <a:off x="1149927" y="1565564"/>
            <a:ext cx="9767455" cy="5056909"/>
          </a:xfrm>
          <a:prstGeom prst="rect">
            <a:avLst/>
          </a:prstGeom>
        </p:spPr>
      </p:pic>
    </p:spTree>
    <p:extLst>
      <p:ext uri="{BB962C8B-B14F-4D97-AF65-F5344CB8AC3E}">
        <p14:creationId xmlns:p14="http://schemas.microsoft.com/office/powerpoint/2010/main" val="3706547258"/>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955964" y="1898073"/>
            <a:ext cx="10397836" cy="4461163"/>
          </a:xfrm>
          <a:prstGeom prst="rect">
            <a:avLst/>
          </a:prstGeom>
        </p:spPr>
      </p:pic>
    </p:spTree>
    <p:extLst>
      <p:ext uri="{BB962C8B-B14F-4D97-AF65-F5344CB8AC3E}">
        <p14:creationId xmlns:p14="http://schemas.microsoft.com/office/powerpoint/2010/main" val="3634736279"/>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Transformer Efficiency</a:t>
            </a:r>
            <a:endParaRPr lang="en-US" dirty="0"/>
          </a:p>
        </p:txBody>
      </p:sp>
      <p:sp>
        <p:nvSpPr>
          <p:cNvPr id="5" name="Content Placeholder 4"/>
          <p:cNvSpPr>
            <a:spLocks noGrp="1"/>
          </p:cNvSpPr>
          <p:nvPr>
            <p:ph idx="1"/>
          </p:nvPr>
        </p:nvSpPr>
        <p:spPr/>
        <p:txBody>
          <a:bodyPr/>
          <a:lstStyle/>
          <a:p>
            <a:r>
              <a:rPr lang="en-US" dirty="0" smtClean="0"/>
              <a:t>Efficiency is maximum when iron losses are equal to copper loss</a:t>
            </a:r>
          </a:p>
          <a:p>
            <a:endParaRPr lang="en-US" dirty="0"/>
          </a:p>
          <a:p>
            <a:endParaRPr lang="en-US" dirty="0"/>
          </a:p>
        </p:txBody>
      </p:sp>
      <p:pic>
        <p:nvPicPr>
          <p:cNvPr id="6" name="Content Placeholder 3"/>
          <p:cNvPicPr>
            <a:picLocks noChangeAspect="1"/>
          </p:cNvPicPr>
          <p:nvPr/>
        </p:nvPicPr>
        <p:blipFill>
          <a:blip r:embed="rId3"/>
          <a:stretch>
            <a:fillRect/>
          </a:stretch>
        </p:blipFill>
        <p:spPr>
          <a:xfrm>
            <a:off x="1700213" y="4358490"/>
            <a:ext cx="8415337" cy="1257300"/>
          </a:xfrm>
          <a:prstGeom prst="rect">
            <a:avLst/>
          </a:prstGeom>
        </p:spPr>
      </p:pic>
      <p:pic>
        <p:nvPicPr>
          <p:cNvPr id="7" name="Picture 6"/>
          <p:cNvPicPr>
            <a:picLocks noChangeAspect="1"/>
          </p:cNvPicPr>
          <p:nvPr/>
        </p:nvPicPr>
        <p:blipFill>
          <a:blip r:embed="rId4"/>
          <a:stretch>
            <a:fillRect/>
          </a:stretch>
        </p:blipFill>
        <p:spPr>
          <a:xfrm>
            <a:off x="3752850" y="2871782"/>
            <a:ext cx="4686300" cy="1028700"/>
          </a:xfrm>
          <a:prstGeom prst="rect">
            <a:avLst/>
          </a:prstGeom>
        </p:spPr>
      </p:pic>
    </p:spTree>
    <p:extLst>
      <p:ext uri="{BB962C8B-B14F-4D97-AF65-F5344CB8AC3E}">
        <p14:creationId xmlns:p14="http://schemas.microsoft.com/office/powerpoint/2010/main" val="2421876377"/>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Iron losses include (</a:t>
            </a:r>
            <a:r>
              <a:rPr lang="en-US" dirty="0" err="1" smtClean="0"/>
              <a:t>i</a:t>
            </a:r>
            <a:r>
              <a:rPr lang="en-US" dirty="0" smtClean="0"/>
              <a:t>) Hysteresis loss and (ii) Eddy current loss</a:t>
            </a:r>
          </a:p>
          <a:p>
            <a:r>
              <a:rPr lang="en-US" dirty="0" smtClean="0"/>
              <a:t>The hysteresis loss is due to power requirements maintaining the continuous reversals of elementary magnets</a:t>
            </a:r>
          </a:p>
          <a:p>
            <a:r>
              <a:rPr lang="en-US" dirty="0" smtClean="0"/>
              <a:t>The eddy current loss is due to circulating current in the iron core caused by varying fluxes in the iron</a:t>
            </a:r>
          </a:p>
          <a:p>
            <a:r>
              <a:rPr lang="en-US" dirty="0" smtClean="0"/>
              <a:t>Eddy current loss is proportional to square of frequency and square of flux density</a:t>
            </a:r>
          </a:p>
          <a:p>
            <a:pPr marL="0" indent="0">
              <a:buNone/>
            </a:pPr>
            <a:endParaRPr lang="en-US" dirty="0"/>
          </a:p>
        </p:txBody>
      </p:sp>
    </p:spTree>
    <p:extLst>
      <p:ext uri="{BB962C8B-B14F-4D97-AF65-F5344CB8AC3E}">
        <p14:creationId xmlns:p14="http://schemas.microsoft.com/office/powerpoint/2010/main" val="1039888139"/>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198" y="1690689"/>
            <a:ext cx="10515601" cy="4182268"/>
          </a:xfrm>
          <a:prstGeom prst="rect">
            <a:avLst/>
          </a:prstGeom>
        </p:spPr>
      </p:pic>
    </p:spTree>
    <p:extLst>
      <p:ext uri="{BB962C8B-B14F-4D97-AF65-F5344CB8AC3E}">
        <p14:creationId xmlns:p14="http://schemas.microsoft.com/office/powerpoint/2010/main" val="42355410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It is normally achieved with suitable protection and associated inter-tripping or switching scheme to the distribution incoming from the transmission </a:t>
            </a:r>
            <a:r>
              <a:rPr lang="en-US" dirty="0" smtClean="0"/>
              <a:t>network</a:t>
            </a:r>
          </a:p>
          <a:p>
            <a:r>
              <a:rPr lang="en-US" dirty="0" smtClean="0"/>
              <a:t>Hence</a:t>
            </a:r>
            <a:r>
              <a:rPr lang="en-US" dirty="0"/>
              <a:t>, the primary substation is thus designed to supply a firm load based on the calculation of ‘N-1’ </a:t>
            </a:r>
            <a:r>
              <a:rPr lang="en-US" dirty="0" smtClean="0"/>
              <a:t>criteria</a:t>
            </a:r>
          </a:p>
          <a:p>
            <a:r>
              <a:rPr lang="en-US" dirty="0"/>
              <a:t>On the other hand, the distribution network connected from the primary source substation will depends on the geographical locations of the customer substations</a:t>
            </a:r>
          </a:p>
        </p:txBody>
      </p:sp>
    </p:spTree>
    <p:extLst>
      <p:ext uri="{BB962C8B-B14F-4D97-AF65-F5344CB8AC3E}">
        <p14:creationId xmlns:p14="http://schemas.microsoft.com/office/powerpoint/2010/main" val="351988527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a:bodyPr>
          <a:lstStyle/>
          <a:p>
            <a:r>
              <a:rPr lang="en-US" b="1" dirty="0"/>
              <a:t>total hysteresis losses = Total area inside hysteresis loop*volume of </a:t>
            </a:r>
            <a:r>
              <a:rPr lang="en-US" b="1" dirty="0" smtClean="0"/>
              <a:t>core</a:t>
            </a:r>
          </a:p>
          <a:p>
            <a:pPr fontAlgn="base"/>
            <a:r>
              <a:rPr lang="en-US" dirty="0"/>
              <a:t>According to Steinmetz’s formula, the heat energy dissipated due to hysteresis is given by</a:t>
            </a:r>
          </a:p>
          <a:p>
            <a:pPr fontAlgn="base"/>
            <a:r>
              <a:rPr lang="en-US" dirty="0"/>
              <a:t>                                    </a:t>
            </a:r>
            <a:r>
              <a:rPr lang="en-US" b="1" dirty="0" err="1"/>
              <a:t>W</a:t>
            </a:r>
            <a:r>
              <a:rPr lang="en-US" baseline="-25000" dirty="0" err="1"/>
              <a:t>h</a:t>
            </a:r>
            <a:r>
              <a:rPr lang="en-US" dirty="0"/>
              <a:t>=ηβ</a:t>
            </a:r>
            <a:r>
              <a:rPr lang="en-US" baseline="-25000" dirty="0"/>
              <a:t>max</a:t>
            </a:r>
            <a:r>
              <a:rPr lang="en-US" baseline="30000" dirty="0"/>
              <a:t>1.6</a:t>
            </a:r>
            <a:r>
              <a:rPr lang="en-US" dirty="0"/>
              <a:t> , and,</a:t>
            </a:r>
          </a:p>
          <a:p>
            <a:pPr fontAlgn="base"/>
            <a:r>
              <a:rPr lang="en-US" dirty="0"/>
              <a:t>Hysteresis loss is thus given by</a:t>
            </a:r>
          </a:p>
          <a:p>
            <a:pPr fontAlgn="base"/>
            <a:r>
              <a:rPr lang="en-US" b="1" dirty="0" smtClean="0"/>
              <a:t>                                    </a:t>
            </a:r>
            <a:r>
              <a:rPr lang="en-US" b="1" dirty="0" err="1" smtClean="0"/>
              <a:t>P</a:t>
            </a:r>
            <a:r>
              <a:rPr lang="en-US" b="1" baseline="-25000" dirty="0" err="1" smtClean="0"/>
              <a:t>h</a:t>
            </a:r>
            <a:r>
              <a:rPr lang="en-US" b="1" dirty="0"/>
              <a:t>≈ </a:t>
            </a:r>
            <a:r>
              <a:rPr lang="en-US" b="1" dirty="0" err="1"/>
              <a:t>W</a:t>
            </a:r>
            <a:r>
              <a:rPr lang="en-US" b="1" baseline="-25000" dirty="0" err="1"/>
              <a:t>h</a:t>
            </a:r>
            <a:r>
              <a:rPr lang="en-US" b="1" dirty="0" err="1"/>
              <a:t>f</a:t>
            </a:r>
            <a:r>
              <a:rPr lang="en-US" b="1" dirty="0"/>
              <a:t> ≈</a:t>
            </a:r>
            <a:r>
              <a:rPr lang="en-US" b="1" dirty="0" err="1"/>
              <a:t>ηf</a:t>
            </a:r>
            <a:r>
              <a:rPr lang="en-US" b="1" dirty="0"/>
              <a:t>β</a:t>
            </a:r>
            <a:r>
              <a:rPr lang="en-US" b="1" baseline="-25000" dirty="0"/>
              <a:t>max</a:t>
            </a:r>
            <a:r>
              <a:rPr lang="en-US" b="1" baseline="30000" dirty="0"/>
              <a:t>1.6</a:t>
            </a:r>
            <a:endParaRPr lang="en-US" dirty="0"/>
          </a:p>
          <a:p>
            <a:pPr fontAlgn="base"/>
            <a:r>
              <a:rPr lang="en-US" dirty="0"/>
              <a:t>Where</a:t>
            </a:r>
            <a:r>
              <a:rPr lang="en-US" dirty="0" smtClean="0"/>
              <a:t>, f </a:t>
            </a:r>
            <a:r>
              <a:rPr lang="en-US" dirty="0"/>
              <a:t>is the frequency</a:t>
            </a:r>
            <a:r>
              <a:rPr lang="en-US" dirty="0" smtClean="0"/>
              <a:t>, η </a:t>
            </a:r>
            <a:r>
              <a:rPr lang="en-US" dirty="0"/>
              <a:t>is the hysteresis coefficient </a:t>
            </a:r>
            <a:r>
              <a:rPr lang="en-US" dirty="0" smtClean="0"/>
              <a:t>and </a:t>
            </a:r>
            <a:r>
              <a:rPr lang="en-US" dirty="0"/>
              <a:t>βmax is the maximum flux density, the empirical exponent of which varies from about 1.4 to 1 .8 depending on the material used for core but is often given as 1.6 for iron.</a:t>
            </a:r>
          </a:p>
          <a:p>
            <a:endParaRPr lang="en-US" dirty="0"/>
          </a:p>
        </p:txBody>
      </p:sp>
    </p:spTree>
    <p:extLst>
      <p:ext uri="{BB962C8B-B14F-4D97-AF65-F5344CB8AC3E}">
        <p14:creationId xmlns:p14="http://schemas.microsoft.com/office/powerpoint/2010/main" val="1756632228"/>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t>
            </a:r>
            <a:r>
              <a:rPr lang="en-US" smtClean="0"/>
              <a:t>roblem</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The </a:t>
            </a:r>
            <a:r>
              <a:rPr lang="en-US" dirty="0"/>
              <a:t>load schedule for a 24-hr period on a 30-kva, 2400/240 v, 60-cycle transformer is as follows</a:t>
            </a:r>
          </a:p>
          <a:p>
            <a:r>
              <a:rPr lang="en-US" dirty="0"/>
              <a:t>Hours	Kw	PF</a:t>
            </a:r>
          </a:p>
          <a:p>
            <a:r>
              <a:rPr lang="en-US" dirty="0"/>
              <a:t>10	2.5	0.75</a:t>
            </a:r>
          </a:p>
          <a:p>
            <a:r>
              <a:rPr lang="en-US" dirty="0"/>
              <a:t>8	12.5	0.80</a:t>
            </a:r>
          </a:p>
          <a:p>
            <a:r>
              <a:rPr lang="en-US" dirty="0"/>
              <a:t>3	20.0	0.85</a:t>
            </a:r>
          </a:p>
          <a:p>
            <a:r>
              <a:rPr lang="en-US" dirty="0"/>
              <a:t>3	25.0	0.90</a:t>
            </a:r>
          </a:p>
          <a:p>
            <a:endParaRPr lang="en-US" dirty="0"/>
          </a:p>
          <a:p>
            <a:r>
              <a:rPr lang="en-US" dirty="0"/>
              <a:t>The data taken from open-circuit and short-circuit tests </a:t>
            </a:r>
            <a:r>
              <a:rPr lang="en-US" dirty="0" smtClean="0"/>
              <a:t>follow</a:t>
            </a:r>
            <a:endParaRPr lang="en-US" dirty="0"/>
          </a:p>
          <a:p>
            <a:r>
              <a:rPr lang="en-US" dirty="0"/>
              <a:t>High side open, measurements on low-voltage side</a:t>
            </a:r>
          </a:p>
          <a:p>
            <a:r>
              <a:rPr lang="en-US" dirty="0"/>
              <a:t>240 Volts</a:t>
            </a:r>
          </a:p>
          <a:p>
            <a:r>
              <a:rPr lang="en-US" dirty="0"/>
              <a:t>2.45 Amperes</a:t>
            </a:r>
          </a:p>
          <a:p>
            <a:r>
              <a:rPr lang="en-US" dirty="0"/>
              <a:t>154 </a:t>
            </a:r>
            <a:r>
              <a:rPr lang="en-US" dirty="0" smtClean="0"/>
              <a:t>Watts</a:t>
            </a:r>
            <a:endParaRPr lang="en-US" dirty="0"/>
          </a:p>
        </p:txBody>
      </p:sp>
    </p:spTree>
    <p:extLst>
      <p:ext uri="{BB962C8B-B14F-4D97-AF65-F5344CB8AC3E}">
        <p14:creationId xmlns:p14="http://schemas.microsoft.com/office/powerpoint/2010/main" val="422173387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Side short circuited, measurements on high </a:t>
            </a:r>
            <a:r>
              <a:rPr lang="en-US" dirty="0" smtClean="0"/>
              <a:t>side;</a:t>
            </a:r>
            <a:endParaRPr lang="en-US" dirty="0"/>
          </a:p>
          <a:p>
            <a:r>
              <a:rPr lang="en-US" dirty="0"/>
              <a:t>61.1 Volts</a:t>
            </a:r>
          </a:p>
          <a:p>
            <a:r>
              <a:rPr lang="en-US" dirty="0"/>
              <a:t>12.5 Amperes</a:t>
            </a:r>
          </a:p>
          <a:p>
            <a:r>
              <a:rPr lang="en-US" dirty="0"/>
              <a:t>706 Watts</a:t>
            </a:r>
          </a:p>
          <a:p>
            <a:r>
              <a:rPr lang="en-US" b="1" i="1" dirty="0">
                <a:solidFill>
                  <a:schemeClr val="accent2"/>
                </a:solidFill>
              </a:rPr>
              <a:t>Determine the energy efficiency for a daily load </a:t>
            </a:r>
            <a:r>
              <a:rPr lang="en-US" b="1" i="1" dirty="0" smtClean="0">
                <a:solidFill>
                  <a:schemeClr val="accent2"/>
                </a:solidFill>
              </a:rPr>
              <a:t>cycle?</a:t>
            </a:r>
            <a:endParaRPr lang="en-US" b="1" i="1" dirty="0">
              <a:solidFill>
                <a:schemeClr val="accent2"/>
              </a:solidFill>
            </a:endParaRPr>
          </a:p>
          <a:p>
            <a:pPr marL="0" indent="0">
              <a:buNone/>
            </a:pPr>
            <a:endParaRPr lang="en-US" dirty="0"/>
          </a:p>
        </p:txBody>
      </p:sp>
    </p:spTree>
    <p:extLst>
      <p:ext uri="{BB962C8B-B14F-4D97-AF65-F5344CB8AC3E}">
        <p14:creationId xmlns:p14="http://schemas.microsoft.com/office/powerpoint/2010/main" val="408205966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r>
              <a:rPr lang="en-US" dirty="0"/>
              <a:t>The core losses are constant for the 24-hr period, and the energy </a:t>
            </a:r>
            <a:r>
              <a:rPr lang="en-US" dirty="0" smtClean="0"/>
              <a:t>dissipated in </a:t>
            </a:r>
            <a:r>
              <a:rPr lang="en-US" dirty="0"/>
              <a:t>core loss is therefore</a:t>
            </a:r>
          </a:p>
          <a:p>
            <a:r>
              <a:rPr lang="en-US" dirty="0"/>
              <a:t>(154 x 24)/1000 = 3.70 </a:t>
            </a:r>
            <a:r>
              <a:rPr lang="en-US" dirty="0" err="1"/>
              <a:t>kwhr</a:t>
            </a:r>
            <a:endParaRPr lang="en-US" dirty="0"/>
          </a:p>
          <a:p>
            <a:r>
              <a:rPr lang="en-US" dirty="0"/>
              <a:t>The load losses are proportional to the square of the current, i.e., to the square of the </a:t>
            </a:r>
            <a:r>
              <a:rPr lang="en-US" dirty="0" err="1"/>
              <a:t>kva</a:t>
            </a:r>
            <a:r>
              <a:rPr lang="en-US" dirty="0"/>
              <a:t> </a:t>
            </a:r>
            <a:r>
              <a:rPr lang="en-US" dirty="0" smtClean="0"/>
              <a:t>load</a:t>
            </a:r>
          </a:p>
          <a:p>
            <a:r>
              <a:rPr lang="en-US" smtClean="0"/>
              <a:t>Energy </a:t>
            </a:r>
            <a:r>
              <a:rPr lang="en-US" dirty="0"/>
              <a:t>dissipated in the load loss are computed in the </a:t>
            </a:r>
            <a:r>
              <a:rPr lang="en-US"/>
              <a:t>following </a:t>
            </a:r>
            <a:r>
              <a:rPr lang="en-US" smtClean="0"/>
              <a:t>table;</a:t>
            </a:r>
            <a:endParaRPr lang="en-US" dirty="0"/>
          </a:p>
          <a:p>
            <a:endParaRPr lang="en-US" dirty="0"/>
          </a:p>
        </p:txBody>
      </p:sp>
    </p:spTree>
    <p:extLst>
      <p:ext uri="{BB962C8B-B14F-4D97-AF65-F5344CB8AC3E}">
        <p14:creationId xmlns:p14="http://schemas.microsoft.com/office/powerpoint/2010/main" val="85585526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258291" y="2244436"/>
            <a:ext cx="7398327" cy="2380745"/>
          </a:xfrm>
          <a:prstGeom prst="rect">
            <a:avLst/>
          </a:prstGeom>
        </p:spPr>
      </p:pic>
    </p:spTree>
    <p:extLst>
      <p:ext uri="{BB962C8B-B14F-4D97-AF65-F5344CB8AC3E}">
        <p14:creationId xmlns:p14="http://schemas.microsoft.com/office/powerpoint/2010/main" val="53650519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r>
              <a:rPr lang="en-US" dirty="0"/>
              <a:t>The load loss is proportional to the square of the </a:t>
            </a:r>
            <a:r>
              <a:rPr lang="en-US" dirty="0" err="1"/>
              <a:t>kva</a:t>
            </a:r>
            <a:r>
              <a:rPr lang="en-US" dirty="0"/>
              <a:t> load; hence, at 3.33 </a:t>
            </a:r>
            <a:r>
              <a:rPr lang="en-US" dirty="0" err="1"/>
              <a:t>kva</a:t>
            </a:r>
            <a:r>
              <a:rPr lang="en-US" dirty="0"/>
              <a:t>, the load loss </a:t>
            </a:r>
            <a:r>
              <a:rPr lang="en-US" dirty="0" smtClean="0"/>
              <a:t>is;</a:t>
            </a:r>
          </a:p>
          <a:p>
            <a:r>
              <a:rPr lang="en-US" dirty="0" smtClean="0"/>
              <a:t>(3.33/30)</a:t>
            </a:r>
            <a:r>
              <a:rPr lang="en-US" baseline="30000" dirty="0" smtClean="0"/>
              <a:t>2 </a:t>
            </a:r>
            <a:r>
              <a:rPr lang="en-US" dirty="0" smtClean="0"/>
              <a:t>X 706=  8.71 Watts</a:t>
            </a:r>
          </a:p>
          <a:p>
            <a:endParaRPr lang="en-US" dirty="0"/>
          </a:p>
        </p:txBody>
      </p:sp>
      <p:pic>
        <p:nvPicPr>
          <p:cNvPr id="11" name="Picture 10"/>
          <p:cNvPicPr>
            <a:picLocks noChangeAspect="1"/>
          </p:cNvPicPr>
          <p:nvPr/>
        </p:nvPicPr>
        <p:blipFill>
          <a:blip r:embed="rId2"/>
          <a:stretch>
            <a:fillRect/>
          </a:stretch>
        </p:blipFill>
        <p:spPr>
          <a:xfrm>
            <a:off x="2258292" y="3422073"/>
            <a:ext cx="7592290" cy="2754890"/>
          </a:xfrm>
          <a:prstGeom prst="rect">
            <a:avLst/>
          </a:prstGeom>
        </p:spPr>
      </p:pic>
    </p:spTree>
    <p:extLst>
      <p:ext uri="{BB962C8B-B14F-4D97-AF65-F5344CB8AC3E}">
        <p14:creationId xmlns:p14="http://schemas.microsoft.com/office/powerpoint/2010/main" val="207433391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Equivalent circuit of transformer</a:t>
            </a:r>
            <a:endParaRPr lang="en-US" dirty="0"/>
          </a:p>
        </p:txBody>
      </p:sp>
      <p:sp>
        <p:nvSpPr>
          <p:cNvPr id="3" name="Content Placeholder 2"/>
          <p:cNvSpPr>
            <a:spLocks noGrp="1"/>
          </p:cNvSpPr>
          <p:nvPr>
            <p:ph idx="1"/>
          </p:nvPr>
        </p:nvSpPr>
        <p:spPr/>
        <p:txBody>
          <a:bodyPr/>
          <a:lstStyle/>
          <a:p>
            <a:r>
              <a:rPr lang="en-US" dirty="0" smtClean="0"/>
              <a:t>Fig in next slide is an equivalent circuit of a single phase two winding transformer</a:t>
            </a:r>
          </a:p>
          <a:p>
            <a:r>
              <a:rPr lang="en-US" dirty="0" smtClean="0"/>
              <a:t>It represents a practical transformer with an iron core and connected to load (L)</a:t>
            </a:r>
          </a:p>
          <a:p>
            <a:r>
              <a:rPr lang="en-US" dirty="0" smtClean="0"/>
              <a:t>When primary winding is excited, flux is produced in iron core</a:t>
            </a:r>
          </a:p>
          <a:p>
            <a:r>
              <a:rPr lang="en-US" dirty="0" smtClean="0"/>
              <a:t>The flux that links both primary and secondary is called the mutual flux and its maximum value is denoted by </a:t>
            </a:r>
            <a:r>
              <a:rPr lang="el-GR" dirty="0" smtClean="0"/>
              <a:t>φ</a:t>
            </a:r>
            <a:r>
              <a:rPr lang="en-US" dirty="0" smtClean="0"/>
              <a:t>m</a:t>
            </a:r>
          </a:p>
          <a:p>
            <a:r>
              <a:rPr lang="en-US" dirty="0" smtClean="0"/>
              <a:t>There are leakage fluxes </a:t>
            </a:r>
            <a:r>
              <a:rPr lang="el-GR" dirty="0" smtClean="0"/>
              <a:t>φ</a:t>
            </a:r>
            <a:r>
              <a:rPr lang="en-US" dirty="0" smtClean="0"/>
              <a:t>l1 and </a:t>
            </a:r>
            <a:r>
              <a:rPr lang="el-GR" dirty="0" smtClean="0"/>
              <a:t>φ</a:t>
            </a:r>
            <a:r>
              <a:rPr lang="en-US" dirty="0" smtClean="0"/>
              <a:t>l2 at primary and secondary winding</a:t>
            </a:r>
            <a:endParaRPr lang="en-US" dirty="0"/>
          </a:p>
        </p:txBody>
      </p:sp>
    </p:spTree>
    <p:extLst>
      <p:ext uri="{BB962C8B-B14F-4D97-AF65-F5344CB8AC3E}">
        <p14:creationId xmlns:p14="http://schemas.microsoft.com/office/powerpoint/2010/main" val="1135049919"/>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1690689"/>
            <a:ext cx="10515600" cy="3439318"/>
          </a:xfrm>
          <a:prstGeom prst="rect">
            <a:avLst/>
          </a:prstGeom>
        </p:spPr>
      </p:pic>
    </p:spTree>
    <p:extLst>
      <p:ext uri="{BB962C8B-B14F-4D97-AF65-F5344CB8AC3E}">
        <p14:creationId xmlns:p14="http://schemas.microsoft.com/office/powerpoint/2010/main" val="811622618"/>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Xl</a:t>
            </a:r>
            <a:r>
              <a:rPr lang="en-US" baseline="-25000" dirty="0" smtClean="0"/>
              <a:t>1</a:t>
            </a:r>
            <a:r>
              <a:rPr lang="en-US" dirty="0" smtClean="0"/>
              <a:t> and Xl</a:t>
            </a:r>
            <a:r>
              <a:rPr lang="en-US" baseline="-25000" dirty="0" smtClean="0"/>
              <a:t>2</a:t>
            </a:r>
            <a:r>
              <a:rPr lang="en-US" dirty="0" smtClean="0"/>
              <a:t> are primary and secondary inductive reactance</a:t>
            </a:r>
          </a:p>
          <a:p>
            <a:r>
              <a:rPr lang="en-US" dirty="0" smtClean="0"/>
              <a:t>r</a:t>
            </a:r>
            <a:r>
              <a:rPr lang="en-US" baseline="-25000" dirty="0" smtClean="0"/>
              <a:t>1</a:t>
            </a:r>
            <a:r>
              <a:rPr lang="en-US" dirty="0" smtClean="0"/>
              <a:t> and r</a:t>
            </a:r>
            <a:r>
              <a:rPr lang="en-US" baseline="-25000" dirty="0" smtClean="0"/>
              <a:t>2</a:t>
            </a:r>
            <a:r>
              <a:rPr lang="en-US" dirty="0" smtClean="0"/>
              <a:t> are primary and secondary resistances</a:t>
            </a:r>
          </a:p>
          <a:p>
            <a:r>
              <a:rPr lang="en-US" dirty="0" smtClean="0"/>
              <a:t>Equivalent circuit  of Loaded transformer </a:t>
            </a:r>
          </a:p>
          <a:p>
            <a:r>
              <a:rPr lang="en-US" dirty="0" smtClean="0"/>
              <a:t>I</a:t>
            </a:r>
            <a:r>
              <a:rPr lang="en-US" baseline="-25000" dirty="0" smtClean="0"/>
              <a:t>2</a:t>
            </a:r>
            <a:r>
              <a:rPr lang="en-US" dirty="0" smtClean="0"/>
              <a:t>’ current is a primary current or load component which exactly corresponds to secondary current I</a:t>
            </a:r>
            <a:r>
              <a:rPr lang="en-US" baseline="-25000" dirty="0" smtClean="0"/>
              <a:t>2</a:t>
            </a:r>
            <a:r>
              <a:rPr lang="en-US" dirty="0" smtClean="0"/>
              <a:t> as for ideal transformer,</a:t>
            </a:r>
          </a:p>
          <a:p>
            <a:r>
              <a:rPr lang="en-US" dirty="0" smtClean="0"/>
              <a:t>I</a:t>
            </a:r>
            <a:r>
              <a:rPr lang="en-US" baseline="-25000" dirty="0" smtClean="0"/>
              <a:t>2</a:t>
            </a:r>
            <a:r>
              <a:rPr lang="en-US" dirty="0" smtClean="0"/>
              <a:t>’ = n</a:t>
            </a:r>
            <a:r>
              <a:rPr lang="en-US" baseline="-25000" dirty="0" smtClean="0"/>
              <a:t>2</a:t>
            </a:r>
            <a:r>
              <a:rPr lang="en-US" dirty="0" smtClean="0"/>
              <a:t>/n</a:t>
            </a:r>
            <a:r>
              <a:rPr lang="en-US" baseline="-25000" dirty="0" smtClean="0"/>
              <a:t>1</a:t>
            </a:r>
            <a:r>
              <a:rPr lang="en-US" dirty="0" smtClean="0"/>
              <a:t> X I</a:t>
            </a:r>
            <a:r>
              <a:rPr lang="en-US" baseline="-25000" dirty="0" smtClean="0"/>
              <a:t>2</a:t>
            </a:r>
          </a:p>
          <a:p>
            <a:r>
              <a:rPr lang="en-US" dirty="0" smtClean="0"/>
              <a:t>I</a:t>
            </a:r>
            <a:r>
              <a:rPr lang="en-US" baseline="-25000" dirty="0" smtClean="0"/>
              <a:t>2</a:t>
            </a:r>
            <a:r>
              <a:rPr lang="en-US" dirty="0" smtClean="0"/>
              <a:t> = I</a:t>
            </a:r>
            <a:r>
              <a:rPr lang="en-US" baseline="-25000" dirty="0" smtClean="0"/>
              <a:t>2</a:t>
            </a:r>
            <a:r>
              <a:rPr lang="en-US" dirty="0" smtClean="0"/>
              <a:t>’/n</a:t>
            </a:r>
          </a:p>
          <a:p>
            <a:r>
              <a:rPr lang="en-US" dirty="0" err="1" smtClean="0"/>
              <a:t>I</a:t>
            </a:r>
            <a:r>
              <a:rPr lang="en-US" baseline="-25000" dirty="0" err="1" smtClean="0"/>
              <a:t>e</a:t>
            </a:r>
            <a:r>
              <a:rPr lang="en-US" dirty="0" smtClean="0"/>
              <a:t> is excitation current component of I</a:t>
            </a:r>
            <a:r>
              <a:rPr lang="en-US" baseline="-25000" dirty="0" smtClean="0"/>
              <a:t>1</a:t>
            </a:r>
            <a:r>
              <a:rPr lang="en-US" dirty="0" smtClean="0"/>
              <a:t> that is needed to produce the resultant mutual flux</a:t>
            </a:r>
            <a:endParaRPr lang="en-US" dirty="0"/>
          </a:p>
        </p:txBody>
      </p:sp>
    </p:spTree>
    <p:extLst>
      <p:ext uri="{BB962C8B-B14F-4D97-AF65-F5344CB8AC3E}">
        <p14:creationId xmlns:p14="http://schemas.microsoft.com/office/powerpoint/2010/main" val="3262214649"/>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838200" y="1825625"/>
            <a:ext cx="10515600" cy="4351338"/>
          </a:xfrm>
        </p:spPr>
        <p:txBody>
          <a:bodyPr/>
          <a:lstStyle/>
          <a:p>
            <a:r>
              <a:rPr lang="en-US" dirty="0" err="1" smtClean="0"/>
              <a:t>I</a:t>
            </a:r>
            <a:r>
              <a:rPr lang="en-US" baseline="-25000" dirty="0" err="1" smtClean="0"/>
              <a:t>e</a:t>
            </a:r>
            <a:r>
              <a:rPr lang="en-US" dirty="0" smtClean="0"/>
              <a:t> has two components , </a:t>
            </a:r>
            <a:r>
              <a:rPr lang="en-US" dirty="0" err="1" smtClean="0"/>
              <a:t>I</a:t>
            </a:r>
            <a:r>
              <a:rPr lang="en-US" baseline="-25000" dirty="0" err="1" smtClean="0"/>
              <a:t>m</a:t>
            </a:r>
            <a:r>
              <a:rPr lang="en-US" dirty="0" smtClean="0"/>
              <a:t> is magnetizing current and </a:t>
            </a:r>
            <a:r>
              <a:rPr lang="en-US" dirty="0" err="1" smtClean="0"/>
              <a:t>Ic</a:t>
            </a:r>
            <a:r>
              <a:rPr lang="en-US" dirty="0" smtClean="0"/>
              <a:t> core loss current</a:t>
            </a:r>
          </a:p>
          <a:p>
            <a:r>
              <a:rPr lang="en-US" dirty="0" err="1" smtClean="0"/>
              <a:t>R</a:t>
            </a:r>
            <a:r>
              <a:rPr lang="en-US" baseline="-25000" dirty="0" err="1" smtClean="0"/>
              <a:t>c</a:t>
            </a:r>
            <a:r>
              <a:rPr lang="en-US" dirty="0" smtClean="0"/>
              <a:t> represents resistance of the equivalent transformer causing power loss due to (hysteresis and eddy current) iron losses of transformer </a:t>
            </a:r>
          </a:p>
          <a:p>
            <a:r>
              <a:rPr lang="en-US" dirty="0" err="1" smtClean="0"/>
              <a:t>X</a:t>
            </a:r>
            <a:r>
              <a:rPr lang="en-US" baseline="-25000" dirty="0" err="1" smtClean="0"/>
              <a:t>m</a:t>
            </a:r>
            <a:r>
              <a:rPr lang="en-US" dirty="0" smtClean="0"/>
              <a:t>  is reactance due to magnetization current</a:t>
            </a:r>
          </a:p>
          <a:p>
            <a:pPr marL="0" indent="0">
              <a:buNone/>
            </a:pPr>
            <a:endParaRPr lang="en-US" dirty="0"/>
          </a:p>
        </p:txBody>
      </p:sp>
    </p:spTree>
    <p:extLst>
      <p:ext uri="{BB962C8B-B14F-4D97-AF65-F5344CB8AC3E}">
        <p14:creationId xmlns:p14="http://schemas.microsoft.com/office/powerpoint/2010/main" val="25759081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Ring Main Unit</a:t>
            </a:r>
            <a:endParaRPr lang="en-US" dirty="0"/>
          </a:p>
        </p:txBody>
      </p:sp>
      <p:sp>
        <p:nvSpPr>
          <p:cNvPr id="3" name="Content Placeholder 2"/>
          <p:cNvSpPr>
            <a:spLocks noGrp="1"/>
          </p:cNvSpPr>
          <p:nvPr>
            <p:ph idx="1"/>
          </p:nvPr>
        </p:nvSpPr>
        <p:spPr/>
        <p:txBody>
          <a:bodyPr>
            <a:normAutofit/>
          </a:bodyPr>
          <a:lstStyle/>
          <a:p>
            <a:pPr algn="just"/>
            <a:r>
              <a:rPr lang="en-US" dirty="0"/>
              <a:t>In an electrical </a:t>
            </a:r>
            <a:r>
              <a:rPr lang="en-US" dirty="0">
                <a:hlinkClick r:id="rId2" tooltip="Power distribution"/>
              </a:rPr>
              <a:t>power distribution</a:t>
            </a:r>
            <a:r>
              <a:rPr lang="en-US" dirty="0"/>
              <a:t> system, a </a:t>
            </a:r>
            <a:r>
              <a:rPr lang="en-US" b="1" dirty="0"/>
              <a:t>ring main unit</a:t>
            </a:r>
            <a:r>
              <a:rPr lang="en-US" dirty="0"/>
              <a:t> </a:t>
            </a:r>
            <a:r>
              <a:rPr lang="en-US" b="1" dirty="0"/>
              <a:t>(RMU)</a:t>
            </a:r>
            <a:r>
              <a:rPr lang="en-US" dirty="0"/>
              <a:t> is a factory assembled, metal enclosed set of </a:t>
            </a:r>
            <a:r>
              <a:rPr lang="en-US" dirty="0">
                <a:hlinkClick r:id="rId3" tooltip="Switchgear"/>
              </a:rPr>
              <a:t>switchgear</a:t>
            </a:r>
            <a:r>
              <a:rPr lang="en-US" dirty="0"/>
              <a:t> used at the load connection points of a ring-type distribution network. </a:t>
            </a:r>
            <a:endParaRPr lang="en-US" dirty="0" smtClean="0"/>
          </a:p>
          <a:p>
            <a:pPr algn="just"/>
            <a:r>
              <a:rPr lang="en-US" dirty="0" smtClean="0"/>
              <a:t>It </a:t>
            </a:r>
            <a:r>
              <a:rPr lang="en-US" dirty="0"/>
              <a:t>includes in one unit two switches that can connect the load to either or both main conductors, and a fusible switch or </a:t>
            </a:r>
            <a:r>
              <a:rPr lang="en-US" dirty="0">
                <a:hlinkClick r:id="rId4" tooltip="Circuit breaker"/>
              </a:rPr>
              <a:t>circuit breaker</a:t>
            </a:r>
            <a:r>
              <a:rPr lang="en-US" dirty="0"/>
              <a:t> and switch that feed a </a:t>
            </a:r>
            <a:r>
              <a:rPr lang="en-US" dirty="0">
                <a:hlinkClick r:id="rId5" tooltip="Distribution transformer"/>
              </a:rPr>
              <a:t>distribution transformer</a:t>
            </a:r>
            <a:r>
              <a:rPr lang="en-US" dirty="0"/>
              <a:t>. </a:t>
            </a:r>
            <a:endParaRPr lang="en-US" dirty="0" smtClean="0"/>
          </a:p>
          <a:p>
            <a:pPr algn="just"/>
            <a:r>
              <a:rPr lang="en-US" dirty="0" smtClean="0"/>
              <a:t>The </a:t>
            </a:r>
            <a:r>
              <a:rPr lang="en-US" dirty="0"/>
              <a:t>metal enclosed unit connects to the </a:t>
            </a:r>
            <a:r>
              <a:rPr lang="en-US" dirty="0">
                <a:hlinkClick r:id="rId6" tooltip="Transformer"/>
              </a:rPr>
              <a:t>transformer</a:t>
            </a:r>
            <a:r>
              <a:rPr lang="en-US" dirty="0"/>
              <a:t> either through a bus throat of standardized dimensions, or else through cables and is usually installed outdoors. </a:t>
            </a:r>
          </a:p>
        </p:txBody>
      </p:sp>
    </p:spTree>
    <p:extLst>
      <p:ext uri="{BB962C8B-B14F-4D97-AF65-F5344CB8AC3E}">
        <p14:creationId xmlns:p14="http://schemas.microsoft.com/office/powerpoint/2010/main" val="868661633"/>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228725" y="2039144"/>
            <a:ext cx="9672638" cy="3924300"/>
          </a:xfrm>
          <a:prstGeom prst="rect">
            <a:avLst/>
          </a:prstGeom>
        </p:spPr>
      </p:pic>
    </p:spTree>
    <p:extLst>
      <p:ext uri="{BB962C8B-B14F-4D97-AF65-F5344CB8AC3E}">
        <p14:creationId xmlns:p14="http://schemas.microsoft.com/office/powerpoint/2010/main" val="2101287921"/>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phase transformer Connections</a:t>
            </a:r>
            <a:endParaRPr lang="en-US" dirty="0"/>
          </a:p>
        </p:txBody>
      </p:sp>
      <p:pic>
        <p:nvPicPr>
          <p:cNvPr id="5" name="Content Placeholder 4"/>
          <p:cNvPicPr>
            <a:picLocks noGrp="1" noChangeAspect="1"/>
          </p:cNvPicPr>
          <p:nvPr>
            <p:ph idx="1"/>
          </p:nvPr>
        </p:nvPicPr>
        <p:blipFill>
          <a:blip r:embed="rId2"/>
          <a:stretch>
            <a:fillRect/>
          </a:stretch>
        </p:blipFill>
        <p:spPr>
          <a:xfrm>
            <a:off x="838200" y="1631655"/>
            <a:ext cx="9869474" cy="4351338"/>
          </a:xfrm>
          <a:prstGeom prst="rect">
            <a:avLst/>
          </a:prstGeom>
        </p:spPr>
      </p:pic>
    </p:spTree>
    <p:extLst>
      <p:ext uri="{BB962C8B-B14F-4D97-AF65-F5344CB8AC3E}">
        <p14:creationId xmlns:p14="http://schemas.microsoft.com/office/powerpoint/2010/main" val="179473279"/>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Phase Transformer Paralleling</a:t>
            </a:r>
            <a:endParaRPr lang="en-US" dirty="0"/>
          </a:p>
        </p:txBody>
      </p:sp>
      <p:sp>
        <p:nvSpPr>
          <p:cNvPr id="3" name="Content Placeholder 2"/>
          <p:cNvSpPr>
            <a:spLocks noGrp="1"/>
          </p:cNvSpPr>
          <p:nvPr>
            <p:ph idx="1"/>
          </p:nvPr>
        </p:nvSpPr>
        <p:spPr/>
        <p:txBody>
          <a:bodyPr/>
          <a:lstStyle/>
          <a:p>
            <a:r>
              <a:rPr lang="en-US" dirty="0" smtClean="0"/>
              <a:t>When greater capacity is required in emergency situations, two single phase transformers of the same or different KVA ratings can be connected in parallel</a:t>
            </a:r>
          </a:p>
          <a:p>
            <a:r>
              <a:rPr lang="en-US" dirty="0" smtClean="0"/>
              <a:t>The single phase transformers can be either additive or subtractive polarity as long as the following conditions are observed and connected;</a:t>
            </a:r>
          </a:p>
          <a:p>
            <a:r>
              <a:rPr lang="en-US" dirty="0" smtClean="0"/>
              <a:t>1-	All transformers have the same turns ratio</a:t>
            </a:r>
          </a:p>
          <a:p>
            <a:r>
              <a:rPr lang="en-US" dirty="0" smtClean="0"/>
              <a:t>2-	All transformers are connected to the same primary phase</a:t>
            </a:r>
          </a:p>
          <a:p>
            <a:r>
              <a:rPr lang="en-US" dirty="0" smtClean="0"/>
              <a:t>3-	All transformers have identical frequency</a:t>
            </a:r>
          </a:p>
          <a:p>
            <a:endParaRPr lang="en-US" dirty="0"/>
          </a:p>
        </p:txBody>
      </p:sp>
    </p:spTree>
    <p:extLst>
      <p:ext uri="{BB962C8B-B14F-4D97-AF65-F5344CB8AC3E}">
        <p14:creationId xmlns:p14="http://schemas.microsoft.com/office/powerpoint/2010/main" val="3952297923"/>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4-	All transformers have identical voltage rating</a:t>
            </a:r>
          </a:p>
          <a:p>
            <a:r>
              <a:rPr lang="en-US" dirty="0" smtClean="0"/>
              <a:t>5-	</a:t>
            </a:r>
            <a:r>
              <a:rPr lang="en-US" dirty="0"/>
              <a:t> All transformers have identical </a:t>
            </a:r>
            <a:r>
              <a:rPr lang="en-US" dirty="0" smtClean="0"/>
              <a:t>tap setting</a:t>
            </a:r>
          </a:p>
          <a:p>
            <a:r>
              <a:rPr lang="en-US" dirty="0" smtClean="0"/>
              <a:t>The various combinations of single phase transformer paralleling is given in next slide;</a:t>
            </a:r>
          </a:p>
          <a:p>
            <a:endParaRPr lang="en-US" dirty="0"/>
          </a:p>
        </p:txBody>
      </p:sp>
    </p:spTree>
    <p:extLst>
      <p:ext uri="{BB962C8B-B14F-4D97-AF65-F5344CB8AC3E}">
        <p14:creationId xmlns:p14="http://schemas.microsoft.com/office/powerpoint/2010/main" val="3685761331"/>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365126"/>
            <a:ext cx="8777287" cy="6050756"/>
          </a:xfrm>
          <a:prstGeom prst="rect">
            <a:avLst/>
          </a:prstGeom>
        </p:spPr>
      </p:pic>
    </p:spTree>
    <p:extLst>
      <p:ext uri="{BB962C8B-B14F-4D97-AF65-F5344CB8AC3E}">
        <p14:creationId xmlns:p14="http://schemas.microsoft.com/office/powerpoint/2010/main" val="2333652990"/>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Transformer</a:t>
            </a:r>
            <a:endParaRPr lang="en-US" dirty="0"/>
          </a:p>
        </p:txBody>
      </p:sp>
      <p:sp>
        <p:nvSpPr>
          <p:cNvPr id="3" name="Content Placeholder 2"/>
          <p:cNvSpPr>
            <a:spLocks noGrp="1"/>
          </p:cNvSpPr>
          <p:nvPr>
            <p:ph idx="1"/>
          </p:nvPr>
        </p:nvSpPr>
        <p:spPr/>
        <p:txBody>
          <a:bodyPr/>
          <a:lstStyle/>
          <a:p>
            <a:r>
              <a:rPr lang="en-US" dirty="0" smtClean="0"/>
              <a:t>The usual transformer has two windings which are not connected to each other, whereas an autotransformer is a transformer in which one winding is connected in series with the other as single winding</a:t>
            </a:r>
          </a:p>
          <a:p>
            <a:r>
              <a:rPr lang="en-US" dirty="0" smtClean="0"/>
              <a:t>It is like normal transformer connected in a special way</a:t>
            </a:r>
          </a:p>
          <a:p>
            <a:r>
              <a:rPr lang="en-US" dirty="0" smtClean="0"/>
              <a:t>It is rated on the basis of output KVA</a:t>
            </a:r>
          </a:p>
          <a:p>
            <a:r>
              <a:rPr lang="en-US" dirty="0" smtClean="0"/>
              <a:t>It has lower leakage reactance, lower losses, smaller excitation current requirements and cheaper than two winding transformer</a:t>
            </a:r>
            <a:endParaRPr lang="en-US" dirty="0"/>
          </a:p>
        </p:txBody>
      </p:sp>
    </p:spTree>
    <p:extLst>
      <p:ext uri="{BB962C8B-B14F-4D97-AF65-F5344CB8AC3E}">
        <p14:creationId xmlns:p14="http://schemas.microsoft.com/office/powerpoint/2010/main" val="3240554807"/>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379413"/>
            <a:ext cx="10515600" cy="5964238"/>
          </a:xfrm>
          <a:prstGeom prst="rect">
            <a:avLst/>
          </a:prstGeom>
        </p:spPr>
      </p:pic>
    </p:spTree>
    <p:extLst>
      <p:ext uri="{BB962C8B-B14F-4D97-AF65-F5344CB8AC3E}">
        <p14:creationId xmlns:p14="http://schemas.microsoft.com/office/powerpoint/2010/main" val="3411390454"/>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838200" y="350837"/>
            <a:ext cx="10634663" cy="5811838"/>
          </a:xfrm>
          <a:prstGeom prst="rect">
            <a:avLst/>
          </a:prstGeom>
        </p:spPr>
      </p:pic>
    </p:spTree>
    <p:extLst>
      <p:ext uri="{BB962C8B-B14F-4D97-AF65-F5344CB8AC3E}">
        <p14:creationId xmlns:p14="http://schemas.microsoft.com/office/powerpoint/2010/main" val="3901120522"/>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365125"/>
            <a:ext cx="10515599" cy="5579269"/>
          </a:xfrm>
          <a:prstGeom prst="rect">
            <a:avLst/>
          </a:prstGeom>
        </p:spPr>
      </p:pic>
    </p:spTree>
    <p:extLst>
      <p:ext uri="{BB962C8B-B14F-4D97-AF65-F5344CB8AC3E}">
        <p14:creationId xmlns:p14="http://schemas.microsoft.com/office/powerpoint/2010/main" val="478063175"/>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365126"/>
            <a:ext cx="10515600" cy="5688806"/>
          </a:xfrm>
          <a:prstGeom prst="rect">
            <a:avLst/>
          </a:prstGeom>
        </p:spPr>
      </p:pic>
    </p:spTree>
    <p:extLst>
      <p:ext uri="{BB962C8B-B14F-4D97-AF65-F5344CB8AC3E}">
        <p14:creationId xmlns:p14="http://schemas.microsoft.com/office/powerpoint/2010/main" val="24796360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a:t>Ring main cables enter and leave the </a:t>
            </a:r>
            <a:r>
              <a:rPr lang="en-US" dirty="0" smtClean="0"/>
              <a:t>cabinet</a:t>
            </a:r>
          </a:p>
          <a:p>
            <a:pPr algn="just"/>
            <a:r>
              <a:rPr lang="en-US" dirty="0" smtClean="0"/>
              <a:t>This </a:t>
            </a:r>
            <a:r>
              <a:rPr lang="en-US" dirty="0"/>
              <a:t>type of switchgear is used for medium-voltage power distribution, from 7200 volts to about 36000 volts.</a:t>
            </a:r>
          </a:p>
          <a:p>
            <a:pPr algn="just"/>
            <a:endParaRPr lang="en-US" dirty="0"/>
          </a:p>
        </p:txBody>
      </p:sp>
    </p:spTree>
    <p:extLst>
      <p:ext uri="{BB962C8B-B14F-4D97-AF65-F5344CB8AC3E}">
        <p14:creationId xmlns:p14="http://schemas.microsoft.com/office/powerpoint/2010/main" val="343311099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Lecture</a:t>
            </a:r>
            <a:endParaRPr lang="en-US" dirty="0"/>
          </a:p>
        </p:txBody>
      </p:sp>
      <p:sp>
        <p:nvSpPr>
          <p:cNvPr id="3" name="Content Placeholder 2"/>
          <p:cNvSpPr>
            <a:spLocks noGrp="1"/>
          </p:cNvSpPr>
          <p:nvPr>
            <p:ph idx="1"/>
          </p:nvPr>
        </p:nvSpPr>
        <p:spPr/>
        <p:txBody>
          <a:bodyPr/>
          <a:lstStyle/>
          <a:p>
            <a:r>
              <a:rPr lang="en-US" dirty="0" smtClean="0"/>
              <a:t>Discussion will be on substations </a:t>
            </a:r>
            <a:r>
              <a:rPr lang="en-US" smtClean="0"/>
              <a:t>after problems</a:t>
            </a:r>
            <a:endParaRPr lang="en-US" dirty="0"/>
          </a:p>
        </p:txBody>
      </p:sp>
    </p:spTree>
    <p:extLst>
      <p:ext uri="{BB962C8B-B14F-4D97-AF65-F5344CB8AC3E}">
        <p14:creationId xmlns:p14="http://schemas.microsoft.com/office/powerpoint/2010/main" val="334062588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Power System Planning</a:t>
            </a:r>
            <a:endParaRPr lang="en-US" dirty="0"/>
          </a:p>
        </p:txBody>
      </p:sp>
      <p:sp>
        <p:nvSpPr>
          <p:cNvPr id="3" name="Subtitle 2"/>
          <p:cNvSpPr>
            <a:spLocks noGrp="1"/>
          </p:cNvSpPr>
          <p:nvPr>
            <p:ph type="subTitle" idx="1"/>
          </p:nvPr>
        </p:nvSpPr>
        <p:spPr/>
        <p:txBody>
          <a:bodyPr/>
          <a:lstStyle/>
          <a:p>
            <a:r>
              <a:rPr lang="en-US" dirty="0" smtClean="0"/>
              <a:t>Prof. Dr. Muhammad Kamran</a:t>
            </a:r>
          </a:p>
          <a:p>
            <a:r>
              <a:rPr lang="en-US" dirty="0" smtClean="0"/>
              <a:t>Lecture No. 7</a:t>
            </a:r>
          </a:p>
          <a:p>
            <a:r>
              <a:rPr lang="en-US" dirty="0" smtClean="0"/>
              <a:t>mkamran@uet.edu.pk</a:t>
            </a:r>
            <a:endParaRPr lang="en-US" dirty="0"/>
          </a:p>
        </p:txBody>
      </p:sp>
    </p:spTree>
    <p:extLst>
      <p:ext uri="{BB962C8B-B14F-4D97-AF65-F5344CB8AC3E}">
        <p14:creationId xmlns:p14="http://schemas.microsoft.com/office/powerpoint/2010/main" val="363705227"/>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a:t>
            </a:r>
            <a:endParaRPr lang="en-US" dirty="0"/>
          </a:p>
        </p:txBody>
      </p:sp>
      <p:sp>
        <p:nvSpPr>
          <p:cNvPr id="3" name="Content Placeholder 2"/>
          <p:cNvSpPr>
            <a:spLocks noGrp="1"/>
          </p:cNvSpPr>
          <p:nvPr>
            <p:ph idx="1"/>
          </p:nvPr>
        </p:nvSpPr>
        <p:spPr/>
        <p:txBody>
          <a:bodyPr/>
          <a:lstStyle/>
          <a:p>
            <a:r>
              <a:rPr lang="en-US" dirty="0" smtClean="0"/>
              <a:t>Design of sub Transmission lines for given area</a:t>
            </a:r>
          </a:p>
          <a:p>
            <a:r>
              <a:rPr lang="en-US" smtClean="0"/>
              <a:t>Types of Distribution </a:t>
            </a:r>
            <a:r>
              <a:rPr lang="en-US" dirty="0" smtClean="0"/>
              <a:t>substations</a:t>
            </a:r>
            <a:endParaRPr lang="en-US" dirty="0"/>
          </a:p>
        </p:txBody>
      </p:sp>
    </p:spTree>
    <p:extLst>
      <p:ext uri="{BB962C8B-B14F-4D97-AF65-F5344CB8AC3E}">
        <p14:creationId xmlns:p14="http://schemas.microsoft.com/office/powerpoint/2010/main" val="2575710523"/>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(Chap-4)</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In broad definition, the distribution system is that part of the electric system between the bulk power source and customers service switches</a:t>
            </a:r>
          </a:p>
          <a:p>
            <a:r>
              <a:rPr lang="en-US" dirty="0" smtClean="0"/>
              <a:t>The definition of the distribution system includes the following components;</a:t>
            </a:r>
          </a:p>
          <a:p>
            <a:r>
              <a:rPr lang="en-US" dirty="0" smtClean="0"/>
              <a:t>1-	Sub transmission system</a:t>
            </a:r>
          </a:p>
          <a:p>
            <a:r>
              <a:rPr lang="en-US" dirty="0" smtClean="0"/>
              <a:t>2-	Distribution substation</a:t>
            </a:r>
          </a:p>
          <a:p>
            <a:r>
              <a:rPr lang="en-US" dirty="0" smtClean="0"/>
              <a:t>3-	Distribution or primary feeders</a:t>
            </a:r>
          </a:p>
          <a:p>
            <a:r>
              <a:rPr lang="en-US" dirty="0" smtClean="0"/>
              <a:t>4-	Distribution transformers</a:t>
            </a:r>
          </a:p>
          <a:p>
            <a:r>
              <a:rPr lang="en-US" dirty="0" smtClean="0"/>
              <a:t>5-	secondary circuits</a:t>
            </a:r>
          </a:p>
          <a:p>
            <a:r>
              <a:rPr lang="en-US" dirty="0" smtClean="0"/>
              <a:t>6-	Service drops</a:t>
            </a:r>
            <a:endParaRPr lang="en-US" dirty="0"/>
          </a:p>
        </p:txBody>
      </p:sp>
    </p:spTree>
    <p:extLst>
      <p:ext uri="{BB962C8B-B14F-4D97-AF65-F5344CB8AC3E}">
        <p14:creationId xmlns:p14="http://schemas.microsoft.com/office/powerpoint/2010/main" val="3997881972"/>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 transmission</a:t>
            </a:r>
            <a:endParaRPr lang="en-US" dirty="0"/>
          </a:p>
        </p:txBody>
      </p:sp>
      <p:sp>
        <p:nvSpPr>
          <p:cNvPr id="3" name="Content Placeholder 2"/>
          <p:cNvSpPr>
            <a:spLocks noGrp="1"/>
          </p:cNvSpPr>
          <p:nvPr>
            <p:ph idx="1"/>
          </p:nvPr>
        </p:nvSpPr>
        <p:spPr/>
        <p:txBody>
          <a:bodyPr/>
          <a:lstStyle/>
          <a:p>
            <a:r>
              <a:rPr lang="en-US" dirty="0" smtClean="0"/>
              <a:t>Sub transmission system is that part of electric utility system which delivers power from bulk power sources such as large transmission substations</a:t>
            </a:r>
          </a:p>
          <a:p>
            <a:r>
              <a:rPr lang="en-US" dirty="0" smtClean="0"/>
              <a:t>The sub transmission circuits may be made of overhead open wire construction on wood or steel poles or of underground cables</a:t>
            </a:r>
          </a:p>
          <a:p>
            <a:r>
              <a:rPr lang="en-US" dirty="0" smtClean="0"/>
              <a:t>Voltage of these circuits varies from 12.7 to 245 kV with majority at 69, 115 and 138 kV</a:t>
            </a:r>
          </a:p>
          <a:p>
            <a:r>
              <a:rPr lang="en-US" dirty="0" smtClean="0"/>
              <a:t>There is continuous trend in usage of higher voltages as a result of increasing use of higher primary voltages</a:t>
            </a:r>
            <a:endParaRPr lang="en-US" dirty="0"/>
          </a:p>
        </p:txBody>
      </p:sp>
    </p:spTree>
    <p:extLst>
      <p:ext uri="{BB962C8B-B14F-4D97-AF65-F5344CB8AC3E}">
        <p14:creationId xmlns:p14="http://schemas.microsoft.com/office/powerpoint/2010/main" val="3999098492"/>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The sub transmission system designs varies from simple radial system to sub transmission network</a:t>
            </a:r>
          </a:p>
          <a:p>
            <a:r>
              <a:rPr lang="en-US" dirty="0" smtClean="0"/>
              <a:t>The major consideration affecting the design are cost and reliability</a:t>
            </a:r>
          </a:p>
          <a:p>
            <a:r>
              <a:rPr lang="en-US" dirty="0" smtClean="0"/>
              <a:t>In Radial system circuit radiates from the bulk power stations to the distribution substations</a:t>
            </a:r>
          </a:p>
          <a:p>
            <a:r>
              <a:rPr lang="en-US" dirty="0" smtClean="0"/>
              <a:t>It is simple and has low first cost but has low service continuity</a:t>
            </a:r>
          </a:p>
          <a:p>
            <a:r>
              <a:rPr lang="en-US" dirty="0" smtClean="0"/>
              <a:t>Instead an improved radial type sub transmission design is preferred</a:t>
            </a:r>
          </a:p>
          <a:p>
            <a:r>
              <a:rPr lang="en-US" dirty="0" smtClean="0"/>
              <a:t>It allows faster service restoration in case of fault occurrence</a:t>
            </a:r>
            <a:endParaRPr lang="en-US" dirty="0"/>
          </a:p>
        </p:txBody>
      </p:sp>
    </p:spTree>
    <p:extLst>
      <p:ext uri="{BB962C8B-B14F-4D97-AF65-F5344CB8AC3E}">
        <p14:creationId xmlns:p14="http://schemas.microsoft.com/office/powerpoint/2010/main" val="2191498662"/>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 substations</a:t>
            </a:r>
            <a:endParaRPr lang="en-US" dirty="0"/>
          </a:p>
        </p:txBody>
      </p:sp>
      <p:sp>
        <p:nvSpPr>
          <p:cNvPr id="3" name="Content Placeholder 2"/>
          <p:cNvSpPr>
            <a:spLocks noGrp="1"/>
          </p:cNvSpPr>
          <p:nvPr>
            <p:ph idx="1"/>
          </p:nvPr>
        </p:nvSpPr>
        <p:spPr/>
        <p:txBody>
          <a:bodyPr/>
          <a:lstStyle/>
          <a:p>
            <a:r>
              <a:rPr lang="en-US" dirty="0" smtClean="0"/>
              <a:t>Distribution substation design has been somewhat standardized by the electric utility industry based on past experiences</a:t>
            </a:r>
          </a:p>
          <a:p>
            <a:r>
              <a:rPr lang="en-US" dirty="0"/>
              <a:t>s</a:t>
            </a:r>
            <a:r>
              <a:rPr lang="en-US" dirty="0" smtClean="0"/>
              <a:t>tandardization is a continuous process</a:t>
            </a:r>
          </a:p>
          <a:p>
            <a:endParaRPr lang="en-US" dirty="0"/>
          </a:p>
        </p:txBody>
      </p:sp>
      <p:pic>
        <p:nvPicPr>
          <p:cNvPr id="4" name="Picture 3"/>
          <p:cNvPicPr>
            <a:picLocks noChangeAspect="1"/>
          </p:cNvPicPr>
          <p:nvPr/>
        </p:nvPicPr>
        <p:blipFill>
          <a:blip r:embed="rId2"/>
          <a:stretch>
            <a:fillRect/>
          </a:stretch>
        </p:blipFill>
        <p:spPr>
          <a:xfrm>
            <a:off x="838200" y="3298496"/>
            <a:ext cx="10515600" cy="2266950"/>
          </a:xfrm>
          <a:prstGeom prst="rect">
            <a:avLst/>
          </a:prstGeom>
        </p:spPr>
      </p:pic>
    </p:spTree>
    <p:extLst>
      <p:ext uri="{BB962C8B-B14F-4D97-AF65-F5344CB8AC3E}">
        <p14:creationId xmlns:p14="http://schemas.microsoft.com/office/powerpoint/2010/main" val="33031584"/>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aspects</a:t>
            </a:r>
            <a:endParaRPr lang="en-US" dirty="0"/>
          </a:p>
        </p:txBody>
      </p:sp>
      <p:sp>
        <p:nvSpPr>
          <p:cNvPr id="3" name="Content Placeholder 2"/>
          <p:cNvSpPr>
            <a:spLocks noGrp="1"/>
          </p:cNvSpPr>
          <p:nvPr>
            <p:ph idx="1"/>
          </p:nvPr>
        </p:nvSpPr>
        <p:spPr/>
        <p:txBody>
          <a:bodyPr/>
          <a:lstStyle/>
          <a:p>
            <a:r>
              <a:rPr lang="en-US" b="1" dirty="0"/>
              <a:t>The First Step in designing a Substation is to design an </a:t>
            </a:r>
            <a:r>
              <a:rPr lang="en-US" b="1" dirty="0" err="1"/>
              <a:t>Earthing</a:t>
            </a:r>
            <a:r>
              <a:rPr lang="en-US" b="1" dirty="0"/>
              <a:t> and Bonding </a:t>
            </a:r>
            <a:r>
              <a:rPr lang="en-US" b="1" dirty="0" smtClean="0"/>
              <a:t>System</a:t>
            </a:r>
          </a:p>
          <a:p>
            <a:r>
              <a:rPr lang="en-US" dirty="0"/>
              <a:t>The function of an </a:t>
            </a:r>
            <a:r>
              <a:rPr lang="en-US" dirty="0" err="1"/>
              <a:t>earthing</a:t>
            </a:r>
            <a:r>
              <a:rPr lang="en-US" dirty="0"/>
              <a:t> and bonding system is to provide an </a:t>
            </a:r>
            <a:r>
              <a:rPr lang="en-US" dirty="0" err="1"/>
              <a:t>earthing</a:t>
            </a:r>
            <a:r>
              <a:rPr lang="en-US" dirty="0"/>
              <a:t> system connection to which transformer neutrals or </a:t>
            </a:r>
            <a:r>
              <a:rPr lang="en-US" dirty="0" err="1"/>
              <a:t>earthing</a:t>
            </a:r>
            <a:r>
              <a:rPr lang="en-US" dirty="0"/>
              <a:t> impedances may be connected in order to pass the maximum fault </a:t>
            </a:r>
            <a:r>
              <a:rPr lang="en-US" dirty="0" smtClean="0"/>
              <a:t>current</a:t>
            </a:r>
          </a:p>
          <a:p>
            <a:r>
              <a:rPr lang="en-US" dirty="0"/>
              <a:t>The </a:t>
            </a:r>
            <a:r>
              <a:rPr lang="en-US" dirty="0" err="1"/>
              <a:t>earthing</a:t>
            </a:r>
            <a:r>
              <a:rPr lang="en-US" dirty="0"/>
              <a:t> system also ensures that no thermal or mechanical damage occurs on the equipment within the substation, thereby resulting in safety to operation and maintenance personnel.</a:t>
            </a:r>
          </a:p>
        </p:txBody>
      </p:sp>
    </p:spTree>
    <p:extLst>
      <p:ext uri="{BB962C8B-B14F-4D97-AF65-F5344CB8AC3E}">
        <p14:creationId xmlns:p14="http://schemas.microsoft.com/office/powerpoint/2010/main" val="2794439589"/>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lgn="just">
              <a:buNone/>
            </a:pPr>
            <a:r>
              <a:rPr lang="en-US" dirty="0"/>
              <a:t>In designing the substation, three </a:t>
            </a:r>
            <a:r>
              <a:rPr lang="en-US" dirty="0" smtClean="0"/>
              <a:t>voltages </a:t>
            </a:r>
            <a:r>
              <a:rPr lang="en-US" dirty="0"/>
              <a:t>have to be considered.</a:t>
            </a:r>
          </a:p>
          <a:p>
            <a:pPr marL="0" indent="0" algn="just">
              <a:buNone/>
            </a:pPr>
            <a:r>
              <a:rPr lang="en-US" dirty="0"/>
              <a:t>1. </a:t>
            </a:r>
            <a:r>
              <a:rPr lang="en-US" b="1" u="sng" dirty="0"/>
              <a:t>Touch Voltage</a:t>
            </a:r>
            <a:r>
              <a:rPr lang="en-US" dirty="0"/>
              <a:t>: This is the difference in potential between the surface potential and the potential at an earthed </a:t>
            </a:r>
            <a:r>
              <a:rPr lang="en-US" dirty="0" smtClean="0"/>
              <a:t>equipment </a:t>
            </a:r>
            <a:r>
              <a:rPr lang="en-US" dirty="0"/>
              <a:t>whilst a man is standing and touching the earthed </a:t>
            </a:r>
            <a:r>
              <a:rPr lang="en-US" dirty="0" smtClean="0"/>
              <a:t>structure</a:t>
            </a:r>
            <a:endParaRPr lang="en-US" dirty="0"/>
          </a:p>
          <a:p>
            <a:pPr marL="0" indent="0" algn="just">
              <a:buNone/>
            </a:pPr>
            <a:r>
              <a:rPr lang="en-US" dirty="0"/>
              <a:t>2. </a:t>
            </a:r>
            <a:r>
              <a:rPr lang="en-US" b="1" u="sng" dirty="0"/>
              <a:t>Step Voltage</a:t>
            </a:r>
            <a:r>
              <a:rPr lang="en-US" dirty="0"/>
              <a:t>: This is the potential difference developed when a man bridges a distance of 1m with his feet </a:t>
            </a:r>
            <a:r>
              <a:rPr lang="en-US" dirty="0" smtClean="0"/>
              <a:t>while </a:t>
            </a:r>
            <a:r>
              <a:rPr lang="en-US" dirty="0"/>
              <a:t>not touching any other earthed </a:t>
            </a:r>
            <a:r>
              <a:rPr lang="en-US" dirty="0" smtClean="0"/>
              <a:t>equipment</a:t>
            </a:r>
            <a:endParaRPr lang="en-US" dirty="0"/>
          </a:p>
          <a:p>
            <a:pPr marL="0" indent="0" algn="just">
              <a:buNone/>
            </a:pPr>
            <a:r>
              <a:rPr lang="en-US" dirty="0"/>
              <a:t>3. </a:t>
            </a:r>
            <a:r>
              <a:rPr lang="en-US" b="1" u="sng" dirty="0"/>
              <a:t>Mesh Voltage</a:t>
            </a:r>
            <a:r>
              <a:rPr lang="en-US" dirty="0"/>
              <a:t>: This is the maximum touch voltage that is developed in the mesh of the </a:t>
            </a:r>
            <a:r>
              <a:rPr lang="en-US" dirty="0" err="1"/>
              <a:t>earthing</a:t>
            </a:r>
            <a:r>
              <a:rPr lang="en-US" dirty="0"/>
              <a:t> </a:t>
            </a:r>
            <a:r>
              <a:rPr lang="en-US" dirty="0" smtClean="0"/>
              <a:t>grid</a:t>
            </a:r>
            <a:r>
              <a:rPr lang="en-US" dirty="0"/>
              <a:t> </a:t>
            </a:r>
          </a:p>
        </p:txBody>
      </p:sp>
    </p:spTree>
    <p:extLst>
      <p:ext uri="{BB962C8B-B14F-4D97-AF65-F5344CB8AC3E}">
        <p14:creationId xmlns:p14="http://schemas.microsoft.com/office/powerpoint/2010/main" val="3876295073"/>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10000"/>
          </a:bodyPr>
          <a:lstStyle/>
          <a:p>
            <a:pPr marL="0" indent="0">
              <a:buNone/>
            </a:pPr>
            <a:r>
              <a:rPr lang="en-US" b="1" u="sng" dirty="0" err="1"/>
              <a:t>Earthing</a:t>
            </a:r>
            <a:r>
              <a:rPr lang="en-US" b="1" u="sng" dirty="0"/>
              <a:t> Materials</a:t>
            </a:r>
            <a:endParaRPr lang="en-US" dirty="0"/>
          </a:p>
          <a:p>
            <a:pPr marL="0" indent="0">
              <a:buNone/>
            </a:pPr>
            <a:r>
              <a:rPr lang="en-US" dirty="0"/>
              <a:t>1. </a:t>
            </a:r>
            <a:r>
              <a:rPr lang="en-US" b="1" u="sng" dirty="0"/>
              <a:t>Conductors</a:t>
            </a:r>
            <a:r>
              <a:rPr lang="en-US" dirty="0"/>
              <a:t>: Bare copper conductor is usually used for the substation </a:t>
            </a:r>
            <a:r>
              <a:rPr lang="en-US" dirty="0" err="1"/>
              <a:t>earthing</a:t>
            </a:r>
            <a:r>
              <a:rPr lang="en-US" dirty="0"/>
              <a:t> </a:t>
            </a:r>
            <a:r>
              <a:rPr lang="en-US" dirty="0" smtClean="0"/>
              <a:t>grid</a:t>
            </a:r>
          </a:p>
          <a:p>
            <a:pPr marL="0" indent="0">
              <a:buNone/>
            </a:pPr>
            <a:r>
              <a:rPr lang="en-US" dirty="0" smtClean="0"/>
              <a:t>The </a:t>
            </a:r>
            <a:r>
              <a:rPr lang="en-US" dirty="0"/>
              <a:t>copper bars themselves </a:t>
            </a:r>
            <a:r>
              <a:rPr lang="en-US" dirty="0" smtClean="0"/>
              <a:t>usually </a:t>
            </a:r>
            <a:r>
              <a:rPr lang="en-US" dirty="0"/>
              <a:t>have a cross-sectional area of 95 square </a:t>
            </a:r>
            <a:r>
              <a:rPr lang="en-US" dirty="0" err="1"/>
              <a:t>millimetres</a:t>
            </a:r>
            <a:r>
              <a:rPr lang="en-US" dirty="0"/>
              <a:t>, and they are laid at a shallow depth </a:t>
            </a:r>
            <a:r>
              <a:rPr lang="en-US" dirty="0" smtClean="0"/>
              <a:t>of </a:t>
            </a:r>
            <a:r>
              <a:rPr lang="en-US" dirty="0"/>
              <a:t>0.25-0.5m, in 3-7m </a:t>
            </a:r>
            <a:r>
              <a:rPr lang="en-US" dirty="0" smtClean="0"/>
              <a:t>squares</a:t>
            </a:r>
          </a:p>
          <a:p>
            <a:pPr marL="0" indent="0">
              <a:buNone/>
            </a:pPr>
            <a:r>
              <a:rPr lang="en-US" dirty="0" smtClean="0"/>
              <a:t>In </a:t>
            </a:r>
            <a:r>
              <a:rPr lang="en-US" dirty="0"/>
              <a:t>addition to the buried potential earth grid, a separate above ground </a:t>
            </a:r>
            <a:r>
              <a:rPr lang="en-US" dirty="0" err="1" smtClean="0"/>
              <a:t>earthing</a:t>
            </a:r>
            <a:r>
              <a:rPr lang="en-US" dirty="0" smtClean="0"/>
              <a:t> </a:t>
            </a:r>
            <a:r>
              <a:rPr lang="en-US" dirty="0"/>
              <a:t>ring is usually provided, to which all metallic substation plant is </a:t>
            </a:r>
            <a:r>
              <a:rPr lang="en-US" dirty="0" smtClean="0"/>
              <a:t>bonded</a:t>
            </a:r>
            <a:endParaRPr lang="en-US" dirty="0"/>
          </a:p>
          <a:p>
            <a:pPr marL="0" indent="0">
              <a:buNone/>
            </a:pPr>
            <a:r>
              <a:rPr lang="en-US" dirty="0"/>
              <a:t>2. </a:t>
            </a:r>
            <a:r>
              <a:rPr lang="en-US" b="1" u="sng" dirty="0"/>
              <a:t>Connections</a:t>
            </a:r>
            <a:r>
              <a:rPr lang="en-US" dirty="0"/>
              <a:t>: Connections to the grid and other </a:t>
            </a:r>
            <a:r>
              <a:rPr lang="en-US" dirty="0" err="1"/>
              <a:t>earthing</a:t>
            </a:r>
            <a:r>
              <a:rPr lang="en-US" dirty="0"/>
              <a:t> joints should not be soldered because the heat generated </a:t>
            </a:r>
            <a:r>
              <a:rPr lang="en-US" dirty="0" smtClean="0"/>
              <a:t>during </a:t>
            </a:r>
            <a:r>
              <a:rPr lang="en-US" dirty="0"/>
              <a:t>fault conditions could cause a soldered joint to </a:t>
            </a:r>
            <a:r>
              <a:rPr lang="en-US" dirty="0" smtClean="0"/>
              <a:t>fail</a:t>
            </a:r>
          </a:p>
          <a:p>
            <a:pPr marL="0" indent="0">
              <a:buNone/>
            </a:pPr>
            <a:r>
              <a:rPr lang="en-US" dirty="0" smtClean="0"/>
              <a:t>Joints </a:t>
            </a:r>
            <a:r>
              <a:rPr lang="en-US" dirty="0"/>
              <a:t>are usually bolted, and in this case, </a:t>
            </a:r>
            <a:r>
              <a:rPr lang="en-US" dirty="0" smtClean="0"/>
              <a:t>the face </a:t>
            </a:r>
            <a:r>
              <a:rPr lang="en-US" dirty="0"/>
              <a:t>of the joints should be </a:t>
            </a:r>
            <a:r>
              <a:rPr lang="en-US" dirty="0" smtClean="0"/>
              <a:t>tinned</a:t>
            </a:r>
            <a:endParaRPr lang="en-US" dirty="0"/>
          </a:p>
          <a:p>
            <a:endParaRPr lang="en-US" dirty="0"/>
          </a:p>
        </p:txBody>
      </p:sp>
    </p:spTree>
    <p:extLst>
      <p:ext uri="{BB962C8B-B14F-4D97-AF65-F5344CB8AC3E}">
        <p14:creationId xmlns:p14="http://schemas.microsoft.com/office/powerpoint/2010/main" val="26431980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Types of </a:t>
            </a:r>
            <a:r>
              <a:rPr lang="en-US" dirty="0"/>
              <a:t>D</a:t>
            </a:r>
            <a:r>
              <a:rPr lang="en-US" dirty="0" smtClean="0"/>
              <a:t>istribution Networks</a:t>
            </a:r>
            <a:endParaRPr lang="en-US" dirty="0"/>
          </a:p>
        </p:txBody>
      </p:sp>
      <p:sp>
        <p:nvSpPr>
          <p:cNvPr id="3" name="Content Placeholder 2"/>
          <p:cNvSpPr>
            <a:spLocks noGrp="1"/>
          </p:cNvSpPr>
          <p:nvPr>
            <p:ph idx="1"/>
          </p:nvPr>
        </p:nvSpPr>
        <p:spPr/>
        <p:txBody>
          <a:bodyPr/>
          <a:lstStyle/>
          <a:p>
            <a:r>
              <a:rPr lang="en-US" b="1" u="sng" dirty="0">
                <a:solidFill>
                  <a:srgbClr val="FF0000"/>
                </a:solidFill>
              </a:rPr>
              <a:t>Single-end radial fed </a:t>
            </a:r>
            <a:endParaRPr lang="en-US" b="1" u="sng" dirty="0" smtClean="0">
              <a:solidFill>
                <a:srgbClr val="FF0000"/>
              </a:solidFill>
            </a:endParaRPr>
          </a:p>
          <a:p>
            <a:r>
              <a:rPr lang="en-US" dirty="0" smtClean="0"/>
              <a:t>Single-end </a:t>
            </a:r>
            <a:r>
              <a:rPr lang="en-US" dirty="0"/>
              <a:t>radial fed refers to a number of customer substations or pole-mounted substations are connected to the primary </a:t>
            </a:r>
            <a:r>
              <a:rPr lang="en-US" dirty="0" smtClean="0"/>
              <a:t>substation</a:t>
            </a:r>
          </a:p>
          <a:p>
            <a:r>
              <a:rPr lang="en-US" dirty="0" smtClean="0"/>
              <a:t> </a:t>
            </a:r>
            <a:r>
              <a:rPr lang="en-US" dirty="0"/>
              <a:t>The supply security is the lowest as any single point failure will result in the loss of supply </a:t>
            </a:r>
            <a:r>
              <a:rPr lang="en-US" dirty="0" smtClean="0"/>
              <a:t>to </a:t>
            </a:r>
            <a:r>
              <a:rPr lang="en-US" dirty="0"/>
              <a:t>the customer </a:t>
            </a:r>
            <a:r>
              <a:rPr lang="en-US" dirty="0" smtClean="0"/>
              <a:t>substation</a:t>
            </a:r>
          </a:p>
          <a:p>
            <a:r>
              <a:rPr lang="en-US" dirty="0"/>
              <a:t>Similarly, any single failure in the customer substation will result in loss of supply to the </a:t>
            </a:r>
            <a:r>
              <a:rPr lang="en-US" dirty="0" smtClean="0"/>
              <a:t>customer</a:t>
            </a:r>
          </a:p>
          <a:p>
            <a:r>
              <a:rPr lang="en-US" dirty="0" smtClean="0"/>
              <a:t>In </a:t>
            </a:r>
            <a:r>
              <a:rPr lang="en-US" dirty="0"/>
              <a:t>case of fault, the supply restoration will depend on the fault repair time. </a:t>
            </a:r>
          </a:p>
        </p:txBody>
      </p:sp>
    </p:spTree>
    <p:extLst>
      <p:ext uri="{BB962C8B-B14F-4D97-AF65-F5344CB8AC3E}">
        <p14:creationId xmlns:p14="http://schemas.microsoft.com/office/powerpoint/2010/main" val="292366599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a:t>3. </a:t>
            </a:r>
            <a:r>
              <a:rPr lang="en-US" b="1" u="sng" dirty="0" err="1"/>
              <a:t>Earthing</a:t>
            </a:r>
            <a:r>
              <a:rPr lang="en-US" b="1" u="sng" dirty="0"/>
              <a:t> Rods</a:t>
            </a:r>
            <a:r>
              <a:rPr lang="en-US" dirty="0"/>
              <a:t>: The </a:t>
            </a:r>
            <a:r>
              <a:rPr lang="en-US" dirty="0" err="1"/>
              <a:t>earthing</a:t>
            </a:r>
            <a:r>
              <a:rPr lang="en-US" dirty="0"/>
              <a:t> grid must be supplemented by </a:t>
            </a:r>
            <a:r>
              <a:rPr lang="en-US" dirty="0" err="1"/>
              <a:t>earthing</a:t>
            </a:r>
            <a:r>
              <a:rPr lang="en-US" dirty="0"/>
              <a:t> rods to assist in the dissipation of earth fault </a:t>
            </a:r>
            <a:r>
              <a:rPr lang="en-US" dirty="0" smtClean="0"/>
              <a:t>currents </a:t>
            </a:r>
            <a:r>
              <a:rPr lang="en-US" dirty="0"/>
              <a:t>and further reduce the overall substation </a:t>
            </a:r>
            <a:r>
              <a:rPr lang="en-US" dirty="0" err="1"/>
              <a:t>earthing</a:t>
            </a:r>
            <a:r>
              <a:rPr lang="en-US" dirty="0"/>
              <a:t> </a:t>
            </a:r>
            <a:r>
              <a:rPr lang="en-US" dirty="0" smtClean="0"/>
              <a:t>resistance</a:t>
            </a:r>
          </a:p>
          <a:p>
            <a:pPr marL="0" indent="0">
              <a:buNone/>
            </a:pPr>
            <a:r>
              <a:rPr lang="en-US" dirty="0" smtClean="0"/>
              <a:t>These </a:t>
            </a:r>
            <a:r>
              <a:rPr lang="en-US" dirty="0"/>
              <a:t>rods are usually made of </a:t>
            </a:r>
            <a:r>
              <a:rPr lang="en-US" dirty="0" smtClean="0"/>
              <a:t>solid </a:t>
            </a:r>
            <a:r>
              <a:rPr lang="en-US" dirty="0"/>
              <a:t>copper, or copper clad steel.</a:t>
            </a:r>
          </a:p>
          <a:p>
            <a:pPr marL="0" indent="0">
              <a:buNone/>
            </a:pPr>
            <a:r>
              <a:rPr lang="en-US" dirty="0"/>
              <a:t>4. </a:t>
            </a:r>
            <a:r>
              <a:rPr lang="en-US" b="1" u="sng" dirty="0"/>
              <a:t>Switchyard Fence</a:t>
            </a:r>
            <a:r>
              <a:rPr lang="en-US" dirty="0"/>
              <a:t> </a:t>
            </a:r>
            <a:r>
              <a:rPr lang="en-US" b="1" u="sng" dirty="0" err="1" smtClean="0"/>
              <a:t>Earthing</a:t>
            </a:r>
            <a:r>
              <a:rPr lang="en-US" dirty="0"/>
              <a:t>: The switchyard fence </a:t>
            </a:r>
            <a:r>
              <a:rPr lang="en-US" dirty="0" err="1"/>
              <a:t>earthing</a:t>
            </a:r>
            <a:r>
              <a:rPr lang="en-US" dirty="0"/>
              <a:t> practices are possible and are used by different utilities. These are:</a:t>
            </a:r>
          </a:p>
          <a:p>
            <a:pPr marL="0" indent="0">
              <a:buNone/>
            </a:pPr>
            <a:r>
              <a:rPr lang="en-US" dirty="0" smtClean="0"/>
              <a:t> </a:t>
            </a:r>
            <a:r>
              <a:rPr lang="en-US" dirty="0"/>
              <a:t>(</a:t>
            </a:r>
            <a:r>
              <a:rPr lang="en-US" dirty="0" err="1"/>
              <a:t>i</a:t>
            </a:r>
            <a:r>
              <a:rPr lang="en-US" dirty="0"/>
              <a:t>) Extend the substation earth grid 0.5m-1.5m beyond the fence </a:t>
            </a:r>
            <a:r>
              <a:rPr lang="en-US" dirty="0" smtClean="0"/>
              <a:t>perimeter</a:t>
            </a:r>
          </a:p>
          <a:p>
            <a:pPr marL="0" indent="0">
              <a:buNone/>
            </a:pPr>
            <a:r>
              <a:rPr lang="en-US" dirty="0" smtClean="0"/>
              <a:t>The </a:t>
            </a:r>
            <a:r>
              <a:rPr lang="en-US" dirty="0"/>
              <a:t>fence is then </a:t>
            </a:r>
            <a:r>
              <a:rPr lang="en-US" dirty="0" smtClean="0"/>
              <a:t>bonded </a:t>
            </a:r>
            <a:r>
              <a:rPr lang="en-US" dirty="0"/>
              <a:t>to the grid at regular intervals. </a:t>
            </a:r>
            <a:br>
              <a:rPr lang="en-US" dirty="0"/>
            </a:br>
            <a:r>
              <a:rPr lang="en-US" dirty="0"/>
              <a:t> </a:t>
            </a:r>
            <a:r>
              <a:rPr lang="en-US" dirty="0" smtClean="0"/>
              <a:t>(</a:t>
            </a:r>
            <a:r>
              <a:rPr lang="en-US" dirty="0"/>
              <a:t>ii) Place the fence beyond the perimeter of the switchyard </a:t>
            </a:r>
            <a:r>
              <a:rPr lang="en-US" dirty="0" err="1"/>
              <a:t>earthing</a:t>
            </a:r>
            <a:r>
              <a:rPr lang="en-US" dirty="0"/>
              <a:t> grid and bond the fence to its </a:t>
            </a:r>
            <a:r>
              <a:rPr lang="en-US" dirty="0" smtClean="0"/>
              <a:t>own </a:t>
            </a:r>
            <a:r>
              <a:rPr lang="en-US" dirty="0" err="1"/>
              <a:t>earthing</a:t>
            </a:r>
            <a:r>
              <a:rPr lang="en-US" dirty="0"/>
              <a:t> rod </a:t>
            </a:r>
            <a:r>
              <a:rPr lang="en-US" dirty="0" smtClean="0"/>
              <a:t>system</a:t>
            </a:r>
          </a:p>
          <a:p>
            <a:pPr marL="0" indent="0">
              <a:buNone/>
            </a:pPr>
            <a:r>
              <a:rPr lang="en-US" dirty="0" smtClean="0"/>
              <a:t>This </a:t>
            </a:r>
            <a:r>
              <a:rPr lang="en-US" dirty="0" err="1"/>
              <a:t>earthing</a:t>
            </a:r>
            <a:r>
              <a:rPr lang="en-US" dirty="0"/>
              <a:t> rod system is not coupled to the main substation </a:t>
            </a:r>
            <a:r>
              <a:rPr lang="en-US" dirty="0" err="1"/>
              <a:t>earthing</a:t>
            </a:r>
            <a:r>
              <a:rPr lang="en-US" dirty="0"/>
              <a:t> </a:t>
            </a:r>
            <a:r>
              <a:rPr lang="en-US" dirty="0" smtClean="0"/>
              <a:t>grid</a:t>
            </a:r>
            <a:r>
              <a:rPr lang="en-US" dirty="0"/>
              <a:t>. </a:t>
            </a:r>
            <a:br>
              <a:rPr lang="en-US" dirty="0"/>
            </a:br>
            <a:r>
              <a:rPr lang="en-US" dirty="0"/>
              <a:t> </a:t>
            </a:r>
          </a:p>
        </p:txBody>
      </p:sp>
    </p:spTree>
    <p:extLst>
      <p:ext uri="{BB962C8B-B14F-4D97-AF65-F5344CB8AC3E}">
        <p14:creationId xmlns:p14="http://schemas.microsoft.com/office/powerpoint/2010/main" val="1371326580"/>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Substation cost</a:t>
            </a:r>
            <a:endParaRPr lang="en-US" dirty="0"/>
          </a:p>
        </p:txBody>
      </p:sp>
      <p:pic>
        <p:nvPicPr>
          <p:cNvPr id="4" name="Content Placeholder 3"/>
          <p:cNvPicPr>
            <a:picLocks noGrp="1" noChangeAspect="1"/>
          </p:cNvPicPr>
          <p:nvPr>
            <p:ph idx="1"/>
          </p:nvPr>
        </p:nvPicPr>
        <p:blipFill>
          <a:blip r:embed="rId2"/>
          <a:stretch>
            <a:fillRect/>
          </a:stretch>
        </p:blipFill>
        <p:spPr>
          <a:xfrm>
            <a:off x="838200" y="1519085"/>
            <a:ext cx="10223090" cy="4365522"/>
          </a:xfrm>
          <a:prstGeom prst="rect">
            <a:avLst/>
          </a:prstGeom>
        </p:spPr>
      </p:pic>
    </p:spTree>
    <p:extLst>
      <p:ext uri="{BB962C8B-B14F-4D97-AF65-F5344CB8AC3E}">
        <p14:creationId xmlns:p14="http://schemas.microsoft.com/office/powerpoint/2010/main" val="2774490551"/>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1690688"/>
            <a:ext cx="10515599" cy="4324349"/>
          </a:xfrm>
          <a:prstGeom prst="rect">
            <a:avLst/>
          </a:prstGeom>
        </p:spPr>
      </p:pic>
    </p:spTree>
    <p:extLst>
      <p:ext uri="{BB962C8B-B14F-4D97-AF65-F5344CB8AC3E}">
        <p14:creationId xmlns:p14="http://schemas.microsoft.com/office/powerpoint/2010/main" val="320089079"/>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2"/>
          <a:stretch>
            <a:fillRect/>
          </a:stretch>
        </p:blipFill>
        <p:spPr>
          <a:xfrm>
            <a:off x="838201" y="1430594"/>
            <a:ext cx="9910762" cy="4199475"/>
          </a:xfrm>
          <a:prstGeom prst="rect">
            <a:avLst/>
          </a:prstGeom>
        </p:spPr>
      </p:pic>
    </p:spTree>
    <p:extLst>
      <p:ext uri="{BB962C8B-B14F-4D97-AF65-F5344CB8AC3E}">
        <p14:creationId xmlns:p14="http://schemas.microsoft.com/office/powerpoint/2010/main" val="3267484427"/>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595437" y="1915319"/>
            <a:ext cx="9001125" cy="4171950"/>
          </a:xfrm>
          <a:prstGeom prst="rect">
            <a:avLst/>
          </a:prstGeom>
        </p:spPr>
      </p:pic>
    </p:spTree>
    <p:extLst>
      <p:ext uri="{BB962C8B-B14F-4D97-AF65-F5344CB8AC3E}">
        <p14:creationId xmlns:p14="http://schemas.microsoft.com/office/powerpoint/2010/main" val="338627479"/>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Substation Bus schemes</a:t>
            </a:r>
            <a:endParaRPr lang="en-US" dirty="0"/>
          </a:p>
        </p:txBody>
      </p:sp>
      <p:pic>
        <p:nvPicPr>
          <p:cNvPr id="4" name="Content Placeholder 3"/>
          <p:cNvPicPr>
            <a:picLocks noGrp="1" noChangeAspect="1"/>
          </p:cNvPicPr>
          <p:nvPr>
            <p:ph idx="1"/>
          </p:nvPr>
        </p:nvPicPr>
        <p:blipFill>
          <a:blip r:embed="rId2"/>
          <a:stretch>
            <a:fillRect/>
          </a:stretch>
        </p:blipFill>
        <p:spPr>
          <a:xfrm>
            <a:off x="3188175" y="1825625"/>
            <a:ext cx="5815650" cy="4351338"/>
          </a:xfrm>
          <a:prstGeom prst="rect">
            <a:avLst/>
          </a:prstGeom>
        </p:spPr>
      </p:pic>
    </p:spTree>
    <p:extLst>
      <p:ext uri="{BB962C8B-B14F-4D97-AF65-F5344CB8AC3E}">
        <p14:creationId xmlns:p14="http://schemas.microsoft.com/office/powerpoint/2010/main" val="2119490840"/>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072640" y="365125"/>
            <a:ext cx="7924800" cy="5564981"/>
          </a:xfrm>
          <a:prstGeom prst="rect">
            <a:avLst/>
          </a:prstGeom>
        </p:spPr>
      </p:pic>
    </p:spTree>
    <p:extLst>
      <p:ext uri="{BB962C8B-B14F-4D97-AF65-F5344CB8AC3E}">
        <p14:creationId xmlns:p14="http://schemas.microsoft.com/office/powerpoint/2010/main" val="3434761744"/>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3128962" y="1419225"/>
            <a:ext cx="5934075" cy="4019550"/>
          </a:xfrm>
          <a:prstGeom prst="rect">
            <a:avLst/>
          </a:prstGeom>
        </p:spPr>
      </p:pic>
    </p:spTree>
    <p:extLst>
      <p:ext uri="{BB962C8B-B14F-4D97-AF65-F5344CB8AC3E}">
        <p14:creationId xmlns:p14="http://schemas.microsoft.com/office/powerpoint/2010/main" val="212891256"/>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r>
              <a:rPr lang="en-US" dirty="0"/>
              <a:t>This is an alternative of a double bus </a:t>
            </a:r>
            <a:r>
              <a:rPr lang="en-US" dirty="0" smtClean="0"/>
              <a:t>system</a:t>
            </a:r>
          </a:p>
          <a:p>
            <a:r>
              <a:rPr lang="en-US" dirty="0" smtClean="0"/>
              <a:t>The </a:t>
            </a:r>
            <a:r>
              <a:rPr lang="en-US" dirty="0"/>
              <a:t>main conception of Main and Transfer Bus System is, here every feeder line is directly connected through an isolator to a second bus called transfer </a:t>
            </a:r>
            <a:r>
              <a:rPr lang="en-US" dirty="0" smtClean="0"/>
              <a:t>bus</a:t>
            </a:r>
            <a:endParaRPr lang="en-US" dirty="0"/>
          </a:p>
          <a:p>
            <a:r>
              <a:rPr lang="en-US" dirty="0" smtClean="0"/>
              <a:t>The </a:t>
            </a:r>
            <a:r>
              <a:rPr lang="en-US" dirty="0"/>
              <a:t>said isolator in between transfer bus and feeder line is generally called bypass isolator. </a:t>
            </a:r>
            <a:endParaRPr lang="en-US" dirty="0" smtClean="0"/>
          </a:p>
          <a:p>
            <a:r>
              <a:rPr lang="en-US" dirty="0"/>
              <a:t>The main bus is as usual connected to each feeder through a bay consists of the circuit breaker and associated isolators at both sides of the </a:t>
            </a:r>
            <a:r>
              <a:rPr lang="en-US" dirty="0" smtClean="0"/>
              <a:t>breaker</a:t>
            </a:r>
          </a:p>
          <a:p>
            <a:r>
              <a:rPr lang="en-US" dirty="0" smtClean="0"/>
              <a:t>There </a:t>
            </a:r>
            <a:r>
              <a:rPr lang="en-US" dirty="0"/>
              <a:t>is one bus coupler bay which couples transfer bus and main bus through a </a:t>
            </a:r>
            <a:r>
              <a:rPr lang="en-US" dirty="0">
                <a:hlinkClick r:id="rId2"/>
              </a:rPr>
              <a:t>circuit breaker</a:t>
            </a:r>
            <a:r>
              <a:rPr lang="en-US" dirty="0"/>
              <a:t> and associated isolators at both sides of the breaker.</a:t>
            </a:r>
          </a:p>
        </p:txBody>
      </p:sp>
    </p:spTree>
    <p:extLst>
      <p:ext uri="{BB962C8B-B14F-4D97-AF65-F5344CB8AC3E}">
        <p14:creationId xmlns:p14="http://schemas.microsoft.com/office/powerpoint/2010/main" val="1735154288"/>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If necessary, the transfer bus can be energized by main bus power by closing the transfer bus coupler isolators and then </a:t>
            </a:r>
            <a:r>
              <a:rPr lang="en-US" dirty="0" smtClean="0"/>
              <a:t>breaker</a:t>
            </a:r>
          </a:p>
          <a:p>
            <a:r>
              <a:rPr lang="en-US" dirty="0" smtClean="0"/>
              <a:t>Then </a:t>
            </a:r>
            <a:r>
              <a:rPr lang="en-US" dirty="0"/>
              <a:t>the power in transfer bus can directly be fed to the feeder line by closing the bypass </a:t>
            </a:r>
            <a:r>
              <a:rPr lang="en-US" dirty="0" smtClean="0"/>
              <a:t>isolator</a:t>
            </a:r>
          </a:p>
          <a:p>
            <a:r>
              <a:rPr lang="en-US" dirty="0" smtClean="0"/>
              <a:t>If </a:t>
            </a:r>
            <a:r>
              <a:rPr lang="en-US" dirty="0"/>
              <a:t>the main circuit breaker associated with the feeder is switched off or isolated from the system, the feeder can still be fed in this way by transferring it to transfer bus</a:t>
            </a:r>
          </a:p>
        </p:txBody>
      </p:sp>
    </p:spTree>
    <p:extLst>
      <p:ext uri="{BB962C8B-B14F-4D97-AF65-F5344CB8AC3E}">
        <p14:creationId xmlns:p14="http://schemas.microsoft.com/office/powerpoint/2010/main" val="17152074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686050" y="2200275"/>
            <a:ext cx="6472237" cy="3457575"/>
          </a:xfrm>
          <a:prstGeom prst="rect">
            <a:avLst/>
          </a:prstGeom>
        </p:spPr>
      </p:pic>
    </p:spTree>
    <p:extLst>
      <p:ext uri="{BB962C8B-B14F-4D97-AF65-F5344CB8AC3E}">
        <p14:creationId xmlns:p14="http://schemas.microsoft.com/office/powerpoint/2010/main" val="1673590764"/>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043114" y="365125"/>
            <a:ext cx="7572374" cy="5107781"/>
          </a:xfrm>
          <a:prstGeom prst="rect">
            <a:avLst/>
          </a:prstGeom>
        </p:spPr>
      </p:pic>
    </p:spTree>
    <p:extLst>
      <p:ext uri="{BB962C8B-B14F-4D97-AF65-F5344CB8AC3E}">
        <p14:creationId xmlns:p14="http://schemas.microsoft.com/office/powerpoint/2010/main" val="1372691296"/>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3309937" y="1595437"/>
            <a:ext cx="5572125" cy="3667125"/>
          </a:xfrm>
          <a:prstGeom prst="rect">
            <a:avLst/>
          </a:prstGeom>
        </p:spPr>
      </p:pic>
    </p:spTree>
    <p:extLst>
      <p:ext uri="{BB962C8B-B14F-4D97-AF65-F5344CB8AC3E}">
        <p14:creationId xmlns:p14="http://schemas.microsoft.com/office/powerpoint/2010/main" val="3447692234"/>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The schematic diagram of the system is given in the </a:t>
            </a:r>
            <a:r>
              <a:rPr lang="en-US" dirty="0" smtClean="0"/>
              <a:t>figure</a:t>
            </a:r>
          </a:p>
          <a:p>
            <a:r>
              <a:rPr lang="en-US" dirty="0" smtClean="0"/>
              <a:t>It </a:t>
            </a:r>
            <a:r>
              <a:rPr lang="en-US" dirty="0"/>
              <a:t>provides a double feed to each feeder circuit, opening one breaker under maintenance or otherwise does not affect supply to any </a:t>
            </a:r>
            <a:r>
              <a:rPr lang="en-US" dirty="0" smtClean="0"/>
              <a:t>feeder</a:t>
            </a:r>
          </a:p>
          <a:p>
            <a:r>
              <a:rPr lang="en-US" dirty="0" smtClean="0"/>
              <a:t>But </a:t>
            </a:r>
            <a:r>
              <a:rPr lang="en-US" dirty="0"/>
              <a:t>this system has two major </a:t>
            </a:r>
            <a:r>
              <a:rPr lang="en-US" dirty="0" smtClean="0"/>
              <a:t>disadvantages</a:t>
            </a:r>
          </a:p>
          <a:p>
            <a:pPr lvl="1"/>
            <a:r>
              <a:rPr lang="en-US" dirty="0" smtClean="0"/>
              <a:t> </a:t>
            </a:r>
            <a:r>
              <a:rPr lang="en-US" dirty="0"/>
              <a:t>One as it is a closed circuit system it is next to impossible to extend in future and hence it is unsuitable for developing </a:t>
            </a:r>
            <a:r>
              <a:rPr lang="en-US" dirty="0" smtClean="0"/>
              <a:t>systems</a:t>
            </a:r>
          </a:p>
          <a:p>
            <a:pPr lvl="1"/>
            <a:r>
              <a:rPr lang="en-US" dirty="0" smtClean="0"/>
              <a:t>Secondly</a:t>
            </a:r>
            <a:r>
              <a:rPr lang="en-US" dirty="0"/>
              <a:t>, during maintenance or any other reason, if any one of the </a:t>
            </a:r>
            <a:r>
              <a:rPr lang="en-US" dirty="0">
                <a:hlinkClick r:id="rId2"/>
              </a:rPr>
              <a:t>circuit breaker</a:t>
            </a:r>
            <a:r>
              <a:rPr lang="en-US" dirty="0"/>
              <a:t> in ring loop is switched off, the reliability of system becomes very poor as because closed loop becomes </a:t>
            </a:r>
            <a:r>
              <a:rPr lang="en-US" dirty="0" smtClean="0"/>
              <a:t>opened</a:t>
            </a:r>
            <a:endParaRPr lang="en-US" dirty="0"/>
          </a:p>
        </p:txBody>
      </p:sp>
    </p:spTree>
    <p:extLst>
      <p:ext uri="{BB962C8B-B14F-4D97-AF65-F5344CB8AC3E}">
        <p14:creationId xmlns:p14="http://schemas.microsoft.com/office/powerpoint/2010/main" val="1335149938"/>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428750" y="365125"/>
            <a:ext cx="8801100" cy="5750719"/>
          </a:xfrm>
          <a:prstGeom prst="rect">
            <a:avLst/>
          </a:prstGeom>
        </p:spPr>
      </p:pic>
    </p:spTree>
    <p:extLst>
      <p:ext uri="{BB962C8B-B14F-4D97-AF65-F5344CB8AC3E}">
        <p14:creationId xmlns:p14="http://schemas.microsoft.com/office/powerpoint/2010/main" val="1925619409"/>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Breaker and Half scheme</a:t>
            </a:r>
            <a:endParaRPr lang="en-US" dirty="0"/>
          </a:p>
        </p:txBody>
      </p:sp>
      <p:sp>
        <p:nvSpPr>
          <p:cNvPr id="3" name="Content Placeholder 2"/>
          <p:cNvSpPr>
            <a:spLocks noGrp="1"/>
          </p:cNvSpPr>
          <p:nvPr>
            <p:ph idx="1"/>
          </p:nvPr>
        </p:nvSpPr>
        <p:spPr/>
        <p:txBody>
          <a:bodyPr/>
          <a:lstStyle/>
          <a:p>
            <a:r>
              <a:rPr lang="en-US" dirty="0"/>
              <a:t>This is an improvement on the double breaker scheme to effect saving in the number of </a:t>
            </a:r>
            <a:r>
              <a:rPr lang="en-US" dirty="0">
                <a:hlinkClick r:id="rId2"/>
              </a:rPr>
              <a:t>circuit </a:t>
            </a:r>
            <a:r>
              <a:rPr lang="en-US" dirty="0" smtClean="0">
                <a:hlinkClick r:id="rId2"/>
              </a:rPr>
              <a:t>breakers</a:t>
            </a:r>
            <a:endParaRPr lang="en-US" dirty="0"/>
          </a:p>
          <a:p>
            <a:r>
              <a:rPr lang="en-US" dirty="0" smtClean="0"/>
              <a:t>For </a:t>
            </a:r>
            <a:r>
              <a:rPr lang="en-US" dirty="0"/>
              <a:t>every two circuits, only one spare breaker is provided. The protection is however complicated since it must associate the central breaker with the feeder whose own breaker is taken out for </a:t>
            </a:r>
            <a:r>
              <a:rPr lang="en-US" dirty="0" smtClean="0"/>
              <a:t>maintenance</a:t>
            </a:r>
          </a:p>
          <a:p>
            <a:r>
              <a:rPr lang="en-US" dirty="0"/>
              <a:t>As shown in the figure that it is a simple design, two feeders are fed from two different buses through their associated breakers, and these two feeders are coupled by a third breaker which is called tiebreaker</a:t>
            </a:r>
          </a:p>
        </p:txBody>
      </p:sp>
    </p:spTree>
    <p:extLst>
      <p:ext uri="{BB962C8B-B14F-4D97-AF65-F5344CB8AC3E}">
        <p14:creationId xmlns:p14="http://schemas.microsoft.com/office/powerpoint/2010/main" val="653462757"/>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a:t>Normally all the three breakers are closed, and power is fed to both the circuits from two buses which are operated in </a:t>
            </a:r>
            <a:r>
              <a:rPr lang="en-US" dirty="0" smtClean="0"/>
              <a:t>parallel</a:t>
            </a:r>
          </a:p>
          <a:p>
            <a:pPr algn="just"/>
            <a:r>
              <a:rPr lang="en-US" dirty="0" smtClean="0"/>
              <a:t>The </a:t>
            </a:r>
            <a:r>
              <a:rPr lang="en-US" dirty="0"/>
              <a:t>tiebreaker acts as a coupler for the two feeder </a:t>
            </a:r>
            <a:r>
              <a:rPr lang="en-US" dirty="0" smtClean="0"/>
              <a:t>circuits</a:t>
            </a:r>
          </a:p>
          <a:p>
            <a:pPr algn="just"/>
            <a:r>
              <a:rPr lang="en-US" dirty="0" smtClean="0"/>
              <a:t>During </a:t>
            </a:r>
            <a:r>
              <a:rPr lang="en-US" dirty="0"/>
              <a:t>the failure of any feeder breaker, the power is fed through the breaker of the second feeder and tiebreaker, therefore each feeder breaker has to be rated to feed both the feeders, coupled by the tiebreaker</a:t>
            </a:r>
          </a:p>
        </p:txBody>
      </p:sp>
    </p:spTree>
    <p:extLst>
      <p:ext uri="{BB962C8B-B14F-4D97-AF65-F5344CB8AC3E}">
        <p14:creationId xmlns:p14="http://schemas.microsoft.com/office/powerpoint/2010/main" val="4141292544"/>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a:t>Advantages of One and A Half Breaker Bus System</a:t>
            </a:r>
          </a:p>
          <a:p>
            <a:r>
              <a:rPr lang="en-US" dirty="0"/>
              <a:t>During any fault on any one of the buses, that faulty bus will be cleared instantly without interrupting any feeders in the system since all feeders will continue to feed from other healthy bus.</a:t>
            </a:r>
          </a:p>
          <a:p>
            <a:r>
              <a:rPr lang="en-US" b="1" dirty="0"/>
              <a:t>Disadvantages of One and a Half Breaker Bus System</a:t>
            </a:r>
          </a:p>
          <a:p>
            <a:r>
              <a:rPr lang="en-US" dirty="0"/>
              <a:t>This scheme is much expensive due to investment for third breaker.</a:t>
            </a:r>
          </a:p>
        </p:txBody>
      </p:sp>
    </p:spTree>
    <p:extLst>
      <p:ext uri="{BB962C8B-B14F-4D97-AF65-F5344CB8AC3E}">
        <p14:creationId xmlns:p14="http://schemas.microsoft.com/office/powerpoint/2010/main" val="94286456"/>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Substation components</a:t>
            </a:r>
            <a:endParaRPr lang="en-US" dirty="0"/>
          </a:p>
        </p:txBody>
      </p:sp>
      <p:sp>
        <p:nvSpPr>
          <p:cNvPr id="3" name="Content Placeholder 2"/>
          <p:cNvSpPr>
            <a:spLocks noGrp="1"/>
          </p:cNvSpPr>
          <p:nvPr>
            <p:ph idx="1"/>
          </p:nvPr>
        </p:nvSpPr>
        <p:spPr/>
        <p:txBody>
          <a:bodyPr/>
          <a:lstStyle/>
          <a:p>
            <a:r>
              <a:rPr lang="en-US" b="1" u="sng" dirty="0"/>
              <a:t>Circuit </a:t>
            </a:r>
            <a:r>
              <a:rPr lang="en-US" b="1" u="sng" dirty="0" smtClean="0"/>
              <a:t>Breakers</a:t>
            </a:r>
          </a:p>
          <a:p>
            <a:r>
              <a:rPr lang="en-US" b="1" u="sng" dirty="0"/>
              <a:t>Current </a:t>
            </a:r>
            <a:r>
              <a:rPr lang="en-US" b="1" u="sng" dirty="0" smtClean="0"/>
              <a:t>Transformers</a:t>
            </a:r>
          </a:p>
          <a:p>
            <a:r>
              <a:rPr lang="en-US" b="1" u="sng" dirty="0" smtClean="0"/>
              <a:t>Isolators</a:t>
            </a:r>
          </a:p>
          <a:p>
            <a:r>
              <a:rPr lang="en-US" b="1" u="sng" dirty="0"/>
              <a:t>Power </a:t>
            </a:r>
            <a:r>
              <a:rPr lang="en-US" b="1" u="sng" dirty="0" smtClean="0"/>
              <a:t>Transformers</a:t>
            </a:r>
          </a:p>
          <a:p>
            <a:r>
              <a:rPr lang="en-US" altLang="en-US" dirty="0">
                <a:solidFill>
                  <a:srgbClr val="000000"/>
                </a:solidFill>
                <a:latin typeface="Times New Roman" panose="02020603050405020304" pitchFamily="18" charset="0"/>
                <a:cs typeface="Times New Roman" panose="02020603050405020304" pitchFamily="18" charset="0"/>
              </a:rPr>
              <a:t>The following clearances should be observed</a:t>
            </a:r>
            <a:endParaRPr lang="en-US" dirty="0"/>
          </a:p>
        </p:txBody>
      </p:sp>
      <p:graphicFrame>
        <p:nvGraphicFramePr>
          <p:cNvPr id="4" name="Table 3"/>
          <p:cNvGraphicFramePr>
            <a:graphicFrameLocks noGrp="1"/>
          </p:cNvGraphicFramePr>
          <p:nvPr>
            <p:extLst/>
          </p:nvPr>
        </p:nvGraphicFramePr>
        <p:xfrm>
          <a:off x="849727" y="4348163"/>
          <a:ext cx="10515600" cy="1828800"/>
        </p:xfrm>
        <a:graphic>
          <a:graphicData uri="http://schemas.openxmlformats.org/drawingml/2006/table">
            <a:tbl>
              <a:tblPr/>
              <a:tblGrid>
                <a:gridCol w="5257800">
                  <a:extLst>
                    <a:ext uri="{9D8B030D-6E8A-4147-A177-3AD203B41FA5}">
                      <a16:colId xmlns:a16="http://schemas.microsoft.com/office/drawing/2014/main" val="854806847"/>
                    </a:ext>
                  </a:extLst>
                </a:gridCol>
                <a:gridCol w="5257800">
                  <a:extLst>
                    <a:ext uri="{9D8B030D-6E8A-4147-A177-3AD203B41FA5}">
                      <a16:colId xmlns:a16="http://schemas.microsoft.com/office/drawing/2014/main" val="1221871805"/>
                    </a:ext>
                  </a:extLst>
                </a:gridCol>
              </a:tblGrid>
              <a:tr h="0">
                <a:tc>
                  <a:txBody>
                    <a:bodyPr/>
                    <a:lstStyle/>
                    <a:p>
                      <a:r>
                        <a:rPr lang="en-US" b="1"/>
                        <a:t>VOLTAGE LEVEL</a:t>
                      </a:r>
                      <a:endParaRPr lang="en-US"/>
                    </a:p>
                  </a:txBody>
                  <a:tcPr anchor="ctr">
                    <a:lnL>
                      <a:noFill/>
                    </a:lnL>
                    <a:lnR>
                      <a:noFill/>
                    </a:lnR>
                    <a:lnT>
                      <a:noFill/>
                    </a:lnT>
                    <a:lnB>
                      <a:noFill/>
                    </a:lnB>
                  </a:tcPr>
                </a:tc>
                <a:tc>
                  <a:txBody>
                    <a:bodyPr/>
                    <a:lstStyle/>
                    <a:p>
                      <a:r>
                        <a:rPr lang="en-US" b="1"/>
                        <a:t>MINIMUM GROUND CLEARANCE</a:t>
                      </a:r>
                      <a:endParaRPr lang="en-US"/>
                    </a:p>
                  </a:txBody>
                  <a:tcPr anchor="ctr">
                    <a:lnL>
                      <a:noFill/>
                    </a:lnL>
                    <a:lnR>
                      <a:noFill/>
                    </a:lnR>
                    <a:lnT>
                      <a:noFill/>
                    </a:lnT>
                    <a:lnB>
                      <a:noFill/>
                    </a:lnB>
                  </a:tcPr>
                </a:tc>
                <a:extLst>
                  <a:ext uri="{0D108BD9-81ED-4DB2-BD59-A6C34878D82A}">
                    <a16:rowId xmlns:a16="http://schemas.microsoft.com/office/drawing/2014/main" val="3804993818"/>
                  </a:ext>
                </a:extLst>
              </a:tr>
              <a:tr h="0">
                <a:tc>
                  <a:txBody>
                    <a:bodyPr/>
                    <a:lstStyle/>
                    <a:p>
                      <a:r>
                        <a:rPr lang="en-US"/>
                        <a:t>less than 66kV</a:t>
                      </a:r>
                    </a:p>
                  </a:txBody>
                  <a:tcPr anchor="ctr">
                    <a:lnL>
                      <a:noFill/>
                    </a:lnL>
                    <a:lnR>
                      <a:noFill/>
                    </a:lnR>
                    <a:lnT>
                      <a:noFill/>
                    </a:lnT>
                    <a:lnB>
                      <a:noFill/>
                    </a:lnB>
                  </a:tcPr>
                </a:tc>
                <a:tc>
                  <a:txBody>
                    <a:bodyPr/>
                    <a:lstStyle/>
                    <a:p>
                      <a:r>
                        <a:rPr lang="en-US"/>
                        <a:t>6.1m</a:t>
                      </a:r>
                    </a:p>
                  </a:txBody>
                  <a:tcPr anchor="ctr">
                    <a:lnL>
                      <a:noFill/>
                    </a:lnL>
                    <a:lnR>
                      <a:noFill/>
                    </a:lnR>
                    <a:lnT>
                      <a:noFill/>
                    </a:lnT>
                    <a:lnB>
                      <a:noFill/>
                    </a:lnB>
                  </a:tcPr>
                </a:tc>
                <a:extLst>
                  <a:ext uri="{0D108BD9-81ED-4DB2-BD59-A6C34878D82A}">
                    <a16:rowId xmlns:a16="http://schemas.microsoft.com/office/drawing/2014/main" val="2256836678"/>
                  </a:ext>
                </a:extLst>
              </a:tr>
              <a:tr h="0">
                <a:tc>
                  <a:txBody>
                    <a:bodyPr/>
                    <a:lstStyle/>
                    <a:p>
                      <a:r>
                        <a:rPr lang="en-US" dirty="0"/>
                        <a:t>66kV - 110kV</a:t>
                      </a:r>
                    </a:p>
                  </a:txBody>
                  <a:tcPr anchor="ctr">
                    <a:lnL>
                      <a:noFill/>
                    </a:lnL>
                    <a:lnR>
                      <a:noFill/>
                    </a:lnR>
                    <a:lnT>
                      <a:noFill/>
                    </a:lnT>
                    <a:lnB>
                      <a:noFill/>
                    </a:lnB>
                  </a:tcPr>
                </a:tc>
                <a:tc>
                  <a:txBody>
                    <a:bodyPr/>
                    <a:lstStyle/>
                    <a:p>
                      <a:r>
                        <a:rPr lang="en-US"/>
                        <a:t>6.4m</a:t>
                      </a:r>
                    </a:p>
                  </a:txBody>
                  <a:tcPr anchor="ctr">
                    <a:lnL>
                      <a:noFill/>
                    </a:lnL>
                    <a:lnR>
                      <a:noFill/>
                    </a:lnR>
                    <a:lnT>
                      <a:noFill/>
                    </a:lnT>
                    <a:lnB>
                      <a:noFill/>
                    </a:lnB>
                  </a:tcPr>
                </a:tc>
                <a:extLst>
                  <a:ext uri="{0D108BD9-81ED-4DB2-BD59-A6C34878D82A}">
                    <a16:rowId xmlns:a16="http://schemas.microsoft.com/office/drawing/2014/main" val="4085815895"/>
                  </a:ext>
                </a:extLst>
              </a:tr>
              <a:tr h="0">
                <a:tc>
                  <a:txBody>
                    <a:bodyPr/>
                    <a:lstStyle/>
                    <a:p>
                      <a:r>
                        <a:rPr lang="en-US"/>
                        <a:t>110kV - 165kV</a:t>
                      </a:r>
                    </a:p>
                  </a:txBody>
                  <a:tcPr anchor="ctr">
                    <a:lnL>
                      <a:noFill/>
                    </a:lnL>
                    <a:lnR>
                      <a:noFill/>
                    </a:lnR>
                    <a:lnT>
                      <a:noFill/>
                    </a:lnT>
                    <a:lnB>
                      <a:noFill/>
                    </a:lnB>
                  </a:tcPr>
                </a:tc>
                <a:tc>
                  <a:txBody>
                    <a:bodyPr/>
                    <a:lstStyle/>
                    <a:p>
                      <a:r>
                        <a:rPr lang="en-US"/>
                        <a:t>6.7m</a:t>
                      </a:r>
                    </a:p>
                  </a:txBody>
                  <a:tcPr anchor="ctr">
                    <a:lnL>
                      <a:noFill/>
                    </a:lnL>
                    <a:lnR>
                      <a:noFill/>
                    </a:lnR>
                    <a:lnT>
                      <a:noFill/>
                    </a:lnT>
                    <a:lnB>
                      <a:noFill/>
                    </a:lnB>
                  </a:tcPr>
                </a:tc>
                <a:extLst>
                  <a:ext uri="{0D108BD9-81ED-4DB2-BD59-A6C34878D82A}">
                    <a16:rowId xmlns:a16="http://schemas.microsoft.com/office/drawing/2014/main" val="1248353651"/>
                  </a:ext>
                </a:extLst>
              </a:tr>
              <a:tr h="0">
                <a:tc>
                  <a:txBody>
                    <a:bodyPr/>
                    <a:lstStyle/>
                    <a:p>
                      <a:r>
                        <a:rPr lang="en-US"/>
                        <a:t>greater than 165kV</a:t>
                      </a:r>
                    </a:p>
                  </a:txBody>
                  <a:tcPr anchor="ctr">
                    <a:lnL>
                      <a:noFill/>
                    </a:lnL>
                    <a:lnR>
                      <a:noFill/>
                    </a:lnR>
                    <a:lnT>
                      <a:noFill/>
                    </a:lnT>
                    <a:lnB>
                      <a:noFill/>
                    </a:lnB>
                  </a:tcPr>
                </a:tc>
                <a:tc>
                  <a:txBody>
                    <a:bodyPr/>
                    <a:lstStyle/>
                    <a:p>
                      <a:r>
                        <a:rPr lang="en-US" dirty="0"/>
                        <a:t>7.0m</a:t>
                      </a:r>
                    </a:p>
                  </a:txBody>
                  <a:tcPr anchor="ctr">
                    <a:lnL>
                      <a:noFill/>
                    </a:lnL>
                    <a:lnR>
                      <a:noFill/>
                    </a:lnR>
                    <a:lnT>
                      <a:noFill/>
                    </a:lnT>
                    <a:lnB>
                      <a:noFill/>
                    </a:lnB>
                  </a:tcPr>
                </a:tc>
                <a:extLst>
                  <a:ext uri="{0D108BD9-81ED-4DB2-BD59-A6C34878D82A}">
                    <a16:rowId xmlns:a16="http://schemas.microsoft.com/office/drawing/2014/main" val="1508019352"/>
                  </a:ext>
                </a:extLst>
              </a:tr>
            </a:tbl>
          </a:graphicData>
        </a:graphic>
      </p:graphicFrame>
      <p:sp>
        <p:nvSpPr>
          <p:cNvPr id="5" name="Rectangle 1"/>
          <p:cNvSpPr>
            <a:spLocks noChangeArrowheads="1"/>
          </p:cNvSpPr>
          <p:nvPr/>
        </p:nvSpPr>
        <p:spPr bwMode="auto">
          <a:xfrm>
            <a:off x="543233" y="4676049"/>
            <a:ext cx="306494"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smtClean="0">
                <a:ln>
                  <a:noFill/>
                </a:ln>
                <a:solidFill>
                  <a:schemeClr val="tx1"/>
                </a:solidFill>
                <a:effectLst/>
              </a:rPr>
              <a:t/>
            </a:r>
            <a:br>
              <a:rPr kumimoji="0" lang="en-US" altLang="en-US" sz="1800" b="0" i="0" u="none" strike="noStrike" cap="none" normalizeH="0" baseline="0" dirty="0" smtClean="0">
                <a:ln>
                  <a:noFill/>
                </a:ln>
                <a:solidFill>
                  <a:schemeClr val="tx1"/>
                </a:solidFill>
                <a:effectLst/>
              </a:rPr>
            </a:br>
            <a:r>
              <a:rPr kumimoji="0" lang="en-US" altLang="en-US" sz="18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smtClean="0">
                <a:ln>
                  <a:noFill/>
                </a:ln>
                <a:solidFill>
                  <a:schemeClr val="tx1"/>
                </a:solidFill>
                <a:effectLst/>
              </a:rPr>
              <a:t/>
            </a:r>
            <a:br>
              <a:rPr kumimoji="0" lang="en-US" altLang="en-US" sz="1800" b="0" i="0" u="none" strike="noStrike" cap="none" normalizeH="0" baseline="0" dirty="0" smtClean="0">
                <a:ln>
                  <a:noFill/>
                </a:ln>
                <a:solidFill>
                  <a:schemeClr val="tx1"/>
                </a:solidFill>
                <a:effectLst/>
              </a:rPr>
            </a:br>
            <a:r>
              <a:rPr kumimoji="0" lang="en-US" altLang="en-US" sz="18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19111408"/>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Substation location</a:t>
            </a:r>
            <a:endParaRPr lang="en-US" dirty="0"/>
          </a:p>
        </p:txBody>
      </p:sp>
      <p:pic>
        <p:nvPicPr>
          <p:cNvPr id="4" name="Content Placeholder 3"/>
          <p:cNvPicPr>
            <a:picLocks noGrp="1" noChangeAspect="1"/>
          </p:cNvPicPr>
          <p:nvPr>
            <p:ph idx="1"/>
          </p:nvPr>
        </p:nvPicPr>
        <p:blipFill>
          <a:blip r:embed="rId2"/>
          <a:stretch>
            <a:fillRect/>
          </a:stretch>
        </p:blipFill>
        <p:spPr>
          <a:xfrm>
            <a:off x="838200" y="1519084"/>
            <a:ext cx="9829800" cy="4530085"/>
          </a:xfrm>
          <a:prstGeom prst="rect">
            <a:avLst/>
          </a:prstGeom>
        </p:spPr>
      </p:pic>
    </p:spTree>
    <p:extLst>
      <p:ext uri="{BB962C8B-B14F-4D97-AF65-F5344CB8AC3E}">
        <p14:creationId xmlns:p14="http://schemas.microsoft.com/office/powerpoint/2010/main" val="1341109918"/>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310640" y="1690688"/>
            <a:ext cx="10043160" cy="3205956"/>
          </a:xfrm>
          <a:prstGeom prst="rect">
            <a:avLst/>
          </a:prstGeom>
        </p:spPr>
      </p:pic>
    </p:spTree>
    <p:extLst>
      <p:ext uri="{BB962C8B-B14F-4D97-AF65-F5344CB8AC3E}">
        <p14:creationId xmlns:p14="http://schemas.microsoft.com/office/powerpoint/2010/main" val="40494951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Text Book</a:t>
            </a:r>
            <a:endParaRPr lang="en-US" dirty="0"/>
          </a:p>
        </p:txBody>
      </p:sp>
      <p:sp>
        <p:nvSpPr>
          <p:cNvPr id="3" name="Content Placeholder 2"/>
          <p:cNvSpPr>
            <a:spLocks noGrp="1"/>
          </p:cNvSpPr>
          <p:nvPr>
            <p:ph idx="1"/>
          </p:nvPr>
        </p:nvSpPr>
        <p:spPr/>
        <p:txBody>
          <a:bodyPr/>
          <a:lstStyle/>
          <a:p>
            <a:r>
              <a:rPr lang="en-US" dirty="0" smtClean="0"/>
              <a:t>Electric Power Distribution Engineering By </a:t>
            </a:r>
            <a:r>
              <a:rPr lang="en-US" dirty="0" err="1" smtClean="0"/>
              <a:t>Turan</a:t>
            </a:r>
            <a:r>
              <a:rPr lang="en-US" dirty="0" smtClean="0"/>
              <a:t> </a:t>
            </a:r>
            <a:r>
              <a:rPr lang="en-US" dirty="0" err="1" smtClean="0"/>
              <a:t>Gonen</a:t>
            </a:r>
            <a:r>
              <a:rPr lang="en-US" dirty="0" smtClean="0"/>
              <a:t>, 2</a:t>
            </a:r>
            <a:r>
              <a:rPr lang="en-US" baseline="30000" dirty="0" smtClean="0"/>
              <a:t>nd</a:t>
            </a:r>
            <a:r>
              <a:rPr lang="en-US" dirty="0" smtClean="0"/>
              <a:t> Edition</a:t>
            </a:r>
          </a:p>
          <a:p>
            <a:r>
              <a:rPr lang="en-US" dirty="0" smtClean="0"/>
              <a:t>Reference Books and Material:  Internet or any other related material</a:t>
            </a:r>
          </a:p>
          <a:p>
            <a:r>
              <a:rPr lang="en-US" dirty="0" smtClean="0"/>
              <a:t>Presentation Guidelines:  Any relevant topic with practical implementations in field by the presenters</a:t>
            </a:r>
            <a:endParaRPr lang="en-US" dirty="0"/>
          </a:p>
        </p:txBody>
      </p:sp>
    </p:spTree>
    <p:extLst>
      <p:ext uri="{BB962C8B-B14F-4D97-AF65-F5344CB8AC3E}">
        <p14:creationId xmlns:p14="http://schemas.microsoft.com/office/powerpoint/2010/main" val="40390001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Double-end fed with an </a:t>
            </a:r>
            <a:r>
              <a:rPr lang="en-US" dirty="0" smtClean="0"/>
              <a:t>NO Point </a:t>
            </a:r>
            <a:endParaRPr lang="en-US" dirty="0"/>
          </a:p>
        </p:txBody>
      </p:sp>
      <p:sp>
        <p:nvSpPr>
          <p:cNvPr id="3" name="Content Placeholder 2"/>
          <p:cNvSpPr>
            <a:spLocks noGrp="1"/>
          </p:cNvSpPr>
          <p:nvPr>
            <p:ph idx="1"/>
          </p:nvPr>
        </p:nvSpPr>
        <p:spPr/>
        <p:txBody>
          <a:bodyPr/>
          <a:lstStyle/>
          <a:p>
            <a:r>
              <a:rPr lang="en-US" dirty="0"/>
              <a:t>To provide a higher supply security, the customer substations can be fed from two sources as shown </a:t>
            </a:r>
            <a:r>
              <a:rPr lang="en-US" dirty="0" smtClean="0"/>
              <a:t>in fig</a:t>
            </a:r>
          </a:p>
          <a:p>
            <a:r>
              <a:rPr lang="en-US" dirty="0"/>
              <a:t>The customer substation is normally supplied from a single end and in the case of loss of supply from the one source end, for example due to a component failure, the NO (normally open) point can be closed to restore supply after the faulty portion of the component is </a:t>
            </a:r>
            <a:r>
              <a:rPr lang="en-US" dirty="0" smtClean="0"/>
              <a:t>isolated</a:t>
            </a:r>
          </a:p>
          <a:p>
            <a:r>
              <a:rPr lang="en-US" dirty="0"/>
              <a:t>The supply restoration will be quicker and is not directly </a:t>
            </a:r>
            <a:r>
              <a:rPr lang="en-US" dirty="0" smtClean="0"/>
              <a:t>depending </a:t>
            </a:r>
            <a:r>
              <a:rPr lang="en-US" dirty="0"/>
              <a:t>on the fault repair </a:t>
            </a:r>
            <a:r>
              <a:rPr lang="en-US" dirty="0" smtClean="0"/>
              <a:t>time</a:t>
            </a:r>
          </a:p>
          <a:p>
            <a:r>
              <a:rPr lang="en-US" dirty="0"/>
              <a:t>The customer substation may consist of </a:t>
            </a:r>
            <a:r>
              <a:rPr lang="en-US" dirty="0" smtClean="0"/>
              <a:t>Ring </a:t>
            </a:r>
            <a:r>
              <a:rPr lang="en-US" dirty="0"/>
              <a:t>Main Unit (RMU) and equipped with earth fault indicator as shown below</a:t>
            </a:r>
          </a:p>
        </p:txBody>
      </p:sp>
    </p:spTree>
    <p:extLst>
      <p:ext uri="{BB962C8B-B14F-4D97-AF65-F5344CB8AC3E}">
        <p14:creationId xmlns:p14="http://schemas.microsoft.com/office/powerpoint/2010/main" val="2624578859"/>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Rating of Distribution substation</a:t>
            </a:r>
            <a:endParaRPr lang="en-US" dirty="0"/>
          </a:p>
        </p:txBody>
      </p:sp>
      <p:sp>
        <p:nvSpPr>
          <p:cNvPr id="3" name="Content Placeholder 2"/>
          <p:cNvSpPr>
            <a:spLocks noGrp="1"/>
          </p:cNvSpPr>
          <p:nvPr>
            <p:ph idx="1"/>
          </p:nvPr>
        </p:nvSpPr>
        <p:spPr/>
        <p:txBody>
          <a:bodyPr/>
          <a:lstStyle/>
          <a:p>
            <a:r>
              <a:rPr lang="en-US" dirty="0" smtClean="0"/>
              <a:t>The additional capacity requirements of a system with increasing load density can be met by;</a:t>
            </a:r>
          </a:p>
          <a:p>
            <a:r>
              <a:rPr lang="en-US" dirty="0" smtClean="0"/>
              <a:t>1-	Either holding the service area of a given substation constant and increasing its capacity</a:t>
            </a:r>
          </a:p>
          <a:p>
            <a:r>
              <a:rPr lang="en-US" dirty="0" smtClean="0"/>
              <a:t>2-	or developing new substation and thereby holding the rating of the given substation constant</a:t>
            </a:r>
          </a:p>
          <a:p>
            <a:r>
              <a:rPr lang="en-US" dirty="0" smtClean="0"/>
              <a:t>It is helpful to assume that the system changes (</a:t>
            </a:r>
            <a:r>
              <a:rPr lang="en-US" dirty="0" err="1" smtClean="0"/>
              <a:t>i</a:t>
            </a:r>
            <a:r>
              <a:rPr lang="en-US" dirty="0" smtClean="0"/>
              <a:t>) at constant load density for short term distribution planning and (ii) at increasing load density for long term planning </a:t>
            </a:r>
            <a:endParaRPr lang="en-US" dirty="0"/>
          </a:p>
        </p:txBody>
      </p:sp>
    </p:spTree>
    <p:extLst>
      <p:ext uri="{BB962C8B-B14F-4D97-AF65-F5344CB8AC3E}">
        <p14:creationId xmlns:p14="http://schemas.microsoft.com/office/powerpoint/2010/main" val="1862005848"/>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of Substation </a:t>
            </a:r>
            <a:endParaRPr lang="en-US" dirty="0"/>
          </a:p>
        </p:txBody>
      </p:sp>
      <p:sp>
        <p:nvSpPr>
          <p:cNvPr id="3" name="Content Placeholder 2"/>
          <p:cNvSpPr>
            <a:spLocks noGrp="1"/>
          </p:cNvSpPr>
          <p:nvPr>
            <p:ph idx="1"/>
          </p:nvPr>
        </p:nvSpPr>
        <p:spPr/>
        <p:txBody>
          <a:bodyPr/>
          <a:lstStyle/>
          <a:p>
            <a:pPr algn="just"/>
            <a:r>
              <a:rPr lang="en-US" dirty="0" smtClean="0"/>
              <a:t>Substation is analyzed as square shape scenario representing a part of service area or full service area</a:t>
            </a:r>
          </a:p>
          <a:p>
            <a:pPr algn="just"/>
            <a:r>
              <a:rPr lang="en-US" dirty="0" smtClean="0"/>
              <a:t>Assume square area is served by four primary feeders from central feeder point</a:t>
            </a:r>
          </a:p>
          <a:p>
            <a:pPr algn="just"/>
            <a:r>
              <a:rPr lang="en-US" dirty="0" smtClean="0"/>
              <a:t>Each feeder and its laterals are of three phase Dots represent balanced three phase loads lumped at that location and fed by distribution transformers</a:t>
            </a:r>
          </a:p>
          <a:p>
            <a:endParaRPr lang="en-US" dirty="0"/>
          </a:p>
        </p:txBody>
      </p:sp>
    </p:spTree>
    <p:extLst>
      <p:ext uri="{BB962C8B-B14F-4D97-AF65-F5344CB8AC3E}">
        <p14:creationId xmlns:p14="http://schemas.microsoft.com/office/powerpoint/2010/main" val="2548204671"/>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365125"/>
            <a:ext cx="10515600" cy="5678488"/>
          </a:xfrm>
          <a:prstGeom prst="rect">
            <a:avLst/>
          </a:prstGeom>
        </p:spPr>
      </p:pic>
    </p:spTree>
    <p:extLst>
      <p:ext uri="{BB962C8B-B14F-4D97-AF65-F5344CB8AC3E}">
        <p14:creationId xmlns:p14="http://schemas.microsoft.com/office/powerpoint/2010/main" val="335711639"/>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Percentage voltage drop from the feed point “a” to the end of last lateral at “C” is ;</a:t>
            </a:r>
          </a:p>
          <a:p>
            <a:r>
              <a:rPr lang="en-US" dirty="0" err="1" smtClean="0"/>
              <a:t>Vd</a:t>
            </a:r>
            <a:r>
              <a:rPr lang="en-US" baseline="-25000" dirty="0" err="1" smtClean="0"/>
              <a:t>ac</a:t>
            </a:r>
            <a:r>
              <a:rPr lang="en-US" dirty="0" smtClean="0"/>
              <a:t> = </a:t>
            </a:r>
            <a:r>
              <a:rPr lang="en-US" dirty="0" err="1" smtClean="0"/>
              <a:t>Vd</a:t>
            </a:r>
            <a:r>
              <a:rPr lang="en-US" baseline="-25000" dirty="0" err="1" smtClean="0"/>
              <a:t>ab</a:t>
            </a:r>
            <a:r>
              <a:rPr lang="en-US" dirty="0" smtClean="0"/>
              <a:t> + </a:t>
            </a:r>
            <a:r>
              <a:rPr lang="en-US" dirty="0" err="1" smtClean="0"/>
              <a:t>Vd</a:t>
            </a:r>
            <a:r>
              <a:rPr lang="en-US" baseline="-25000" dirty="0" err="1" smtClean="0"/>
              <a:t>bc</a:t>
            </a:r>
            <a:endParaRPr lang="en-US" baseline="-25000" dirty="0" smtClean="0"/>
          </a:p>
          <a:p>
            <a:r>
              <a:rPr lang="en-US" dirty="0" smtClean="0"/>
              <a:t>A simplified voltage drop calculation is made introducing constant K which can be defined as percent voltage drop per Kilo volt ampere-mile</a:t>
            </a:r>
          </a:p>
          <a:p>
            <a:r>
              <a:rPr lang="en-US" dirty="0" smtClean="0"/>
              <a:t>Fig gives K-constant for various voltages and copper conductor sizes</a:t>
            </a:r>
          </a:p>
          <a:p>
            <a:pPr algn="just"/>
            <a:r>
              <a:rPr lang="en-US" dirty="0" smtClean="0"/>
              <a:t>Same fig is developed for three phase overhead lines with an equivalent spacing of 37 inches between phase conductor</a:t>
            </a:r>
          </a:p>
          <a:p>
            <a:pPr algn="just"/>
            <a:endParaRPr lang="en-US" dirty="0"/>
          </a:p>
        </p:txBody>
      </p:sp>
    </p:spTree>
    <p:extLst>
      <p:ext uri="{BB962C8B-B14F-4D97-AF65-F5344CB8AC3E}">
        <p14:creationId xmlns:p14="http://schemas.microsoft.com/office/powerpoint/2010/main" val="3965977885"/>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 constant for copper conductor, with load power factor 0.9</a:t>
            </a:r>
            <a:endParaRPr lang="en-US" dirty="0"/>
          </a:p>
        </p:txBody>
      </p:sp>
      <p:pic>
        <p:nvPicPr>
          <p:cNvPr id="4" name="Content Placeholder 3"/>
          <p:cNvPicPr>
            <a:picLocks noGrp="1" noChangeAspect="1"/>
          </p:cNvPicPr>
          <p:nvPr>
            <p:ph idx="1"/>
          </p:nvPr>
        </p:nvPicPr>
        <p:blipFill>
          <a:blip r:embed="rId2"/>
          <a:stretch>
            <a:fillRect/>
          </a:stretch>
        </p:blipFill>
        <p:spPr>
          <a:xfrm>
            <a:off x="1171576" y="1839913"/>
            <a:ext cx="8143874" cy="4603750"/>
          </a:xfrm>
          <a:prstGeom prst="rect">
            <a:avLst/>
          </a:prstGeom>
        </p:spPr>
      </p:pic>
    </p:spTree>
    <p:extLst>
      <p:ext uri="{BB962C8B-B14F-4D97-AF65-F5344CB8AC3E}">
        <p14:creationId xmlns:p14="http://schemas.microsoft.com/office/powerpoint/2010/main" val="3370235739"/>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p:txBody>
          <a:bodyPr/>
          <a:lstStyle/>
          <a:p>
            <a:r>
              <a:rPr lang="en-US" dirty="0" smtClean="0"/>
              <a:t>The following analysis is based on the work done by researchers and each feeder serves a total load of;</a:t>
            </a:r>
          </a:p>
          <a:p>
            <a:r>
              <a:rPr lang="en-US" dirty="0" smtClean="0"/>
              <a:t>S</a:t>
            </a:r>
            <a:r>
              <a:rPr lang="en-US" baseline="-25000" dirty="0" smtClean="0"/>
              <a:t>4</a:t>
            </a:r>
            <a:r>
              <a:rPr lang="en-US" dirty="0" smtClean="0"/>
              <a:t>= A</a:t>
            </a:r>
            <a:r>
              <a:rPr lang="en-US" baseline="-25000" dirty="0" smtClean="0"/>
              <a:t>4</a:t>
            </a:r>
            <a:r>
              <a:rPr lang="en-US" dirty="0" smtClean="0"/>
              <a:t> X D  kVA from previous diagram, where S</a:t>
            </a:r>
            <a:r>
              <a:rPr lang="en-US" baseline="-25000" dirty="0" smtClean="0"/>
              <a:t>4</a:t>
            </a:r>
            <a:r>
              <a:rPr lang="en-US" dirty="0" smtClean="0"/>
              <a:t> is </a:t>
            </a:r>
            <a:r>
              <a:rPr lang="en-US" dirty="0" err="1" smtClean="0"/>
              <a:t>kilovoltampere</a:t>
            </a:r>
            <a:r>
              <a:rPr lang="en-US" dirty="0" smtClean="0"/>
              <a:t> load served </a:t>
            </a:r>
            <a:r>
              <a:rPr lang="en-US" smtClean="0"/>
              <a:t>by one </a:t>
            </a:r>
            <a:r>
              <a:rPr lang="en-US" dirty="0" smtClean="0"/>
              <a:t>of four feeders emanating from a feed point, A</a:t>
            </a:r>
            <a:r>
              <a:rPr lang="en-US" baseline="-25000" dirty="0" smtClean="0"/>
              <a:t>4 </a:t>
            </a:r>
            <a:r>
              <a:rPr lang="en-US" dirty="0" smtClean="0"/>
              <a:t>is the area served by one of four feeders emanating from a feed point in (mi</a:t>
            </a:r>
            <a:r>
              <a:rPr lang="en-US" baseline="30000" dirty="0" smtClean="0"/>
              <a:t>2</a:t>
            </a:r>
            <a:r>
              <a:rPr lang="en-US" dirty="0" smtClean="0"/>
              <a:t>) and D is load density-kVA/</a:t>
            </a:r>
            <a:r>
              <a:rPr lang="en-US" dirty="0"/>
              <a:t> </a:t>
            </a:r>
            <a:r>
              <a:rPr lang="en-US" dirty="0" smtClean="0"/>
              <a:t>mi</a:t>
            </a:r>
            <a:r>
              <a:rPr lang="en-US" baseline="30000" dirty="0" smtClean="0"/>
              <a:t>2</a:t>
            </a:r>
            <a:endParaRPr lang="en-US" baseline="30000" dirty="0"/>
          </a:p>
        </p:txBody>
      </p:sp>
    </p:spTree>
    <p:extLst>
      <p:ext uri="{BB962C8B-B14F-4D97-AF65-F5344CB8AC3E}">
        <p14:creationId xmlns:p14="http://schemas.microsoft.com/office/powerpoint/2010/main" val="891906152"/>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596846" y="1825625"/>
            <a:ext cx="8998308" cy="4351338"/>
          </a:xfrm>
          <a:prstGeom prst="rect">
            <a:avLst/>
          </a:prstGeom>
        </p:spPr>
      </p:pic>
    </p:spTree>
    <p:extLst>
      <p:ext uri="{BB962C8B-B14F-4D97-AF65-F5344CB8AC3E}">
        <p14:creationId xmlns:p14="http://schemas.microsoft.com/office/powerpoint/2010/main" val="946674981"/>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It is assumed that the total or lumped sum load is located at a point on the main feeder at a distance of 2/3 x l4 from the feeder point a</a:t>
            </a:r>
          </a:p>
          <a:p>
            <a:r>
              <a:rPr lang="en-US" dirty="0" smtClean="0"/>
              <a:t>Researcher extends the discussion to hexagonally shaped service area supplied by six feeders from the feed point which is located at the center as shown in fig assuming that each service area is equal to one –sixth of the hexagonal shaped total area or in next slide</a:t>
            </a:r>
          </a:p>
          <a:p>
            <a:endParaRPr lang="en-US" dirty="0"/>
          </a:p>
        </p:txBody>
      </p:sp>
    </p:spTree>
    <p:extLst>
      <p:ext uri="{BB962C8B-B14F-4D97-AF65-F5344CB8AC3E}">
        <p14:creationId xmlns:p14="http://schemas.microsoft.com/office/powerpoint/2010/main" val="3425529008"/>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071689" y="365126"/>
            <a:ext cx="7629524" cy="5536406"/>
          </a:xfrm>
          <a:prstGeom prst="rect">
            <a:avLst/>
          </a:prstGeom>
        </p:spPr>
      </p:pic>
    </p:spTree>
    <p:extLst>
      <p:ext uri="{BB962C8B-B14F-4D97-AF65-F5344CB8AC3E}">
        <p14:creationId xmlns:p14="http://schemas.microsoft.com/office/powerpoint/2010/main" val="2469784607"/>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357312" y="2101056"/>
            <a:ext cx="9477375" cy="3800475"/>
          </a:xfrm>
          <a:prstGeom prst="rect">
            <a:avLst/>
          </a:prstGeom>
        </p:spPr>
      </p:pic>
    </p:spTree>
    <p:extLst>
      <p:ext uri="{BB962C8B-B14F-4D97-AF65-F5344CB8AC3E}">
        <p14:creationId xmlns:p14="http://schemas.microsoft.com/office/powerpoint/2010/main" val="19054642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Double-end fed with an </a:t>
            </a:r>
            <a:r>
              <a:rPr lang="en-US" dirty="0" smtClean="0"/>
              <a:t>NO point</a:t>
            </a:r>
            <a:endParaRPr lang="en-US" dirty="0"/>
          </a:p>
        </p:txBody>
      </p:sp>
      <p:pic>
        <p:nvPicPr>
          <p:cNvPr id="4" name="Content Placeholder 3"/>
          <p:cNvPicPr>
            <a:picLocks noGrp="1" noChangeAspect="1"/>
          </p:cNvPicPr>
          <p:nvPr>
            <p:ph idx="1"/>
          </p:nvPr>
        </p:nvPicPr>
        <p:blipFill>
          <a:blip r:embed="rId2"/>
          <a:stretch>
            <a:fillRect/>
          </a:stretch>
        </p:blipFill>
        <p:spPr>
          <a:xfrm>
            <a:off x="1999623" y="1825625"/>
            <a:ext cx="8192753" cy="4351338"/>
          </a:xfrm>
          <a:prstGeom prst="rect">
            <a:avLst/>
          </a:prstGeom>
        </p:spPr>
      </p:pic>
    </p:spTree>
    <p:extLst>
      <p:ext uri="{BB962C8B-B14F-4D97-AF65-F5344CB8AC3E}">
        <p14:creationId xmlns:p14="http://schemas.microsoft.com/office/powerpoint/2010/main" val="322731083"/>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543050" y="2586831"/>
            <a:ext cx="9105900" cy="2828925"/>
          </a:xfrm>
          <a:prstGeom prst="rect">
            <a:avLst/>
          </a:prstGeom>
        </p:spPr>
      </p:pic>
    </p:spTree>
    <p:extLst>
      <p:ext uri="{BB962C8B-B14F-4D97-AF65-F5344CB8AC3E}">
        <p14:creationId xmlns:p14="http://schemas.microsoft.com/office/powerpoint/2010/main" val="4247887225"/>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of the Four and Six feeder Patterns</a:t>
            </a:r>
            <a:endParaRPr lang="en-US" dirty="0"/>
          </a:p>
        </p:txBody>
      </p:sp>
      <p:pic>
        <p:nvPicPr>
          <p:cNvPr id="4" name="Content Placeholder 3"/>
          <p:cNvPicPr>
            <a:picLocks noGrp="1" noChangeAspect="1"/>
          </p:cNvPicPr>
          <p:nvPr>
            <p:ph idx="1"/>
          </p:nvPr>
        </p:nvPicPr>
        <p:blipFill>
          <a:blip r:embed="rId2"/>
          <a:stretch>
            <a:fillRect/>
          </a:stretch>
        </p:blipFill>
        <p:spPr>
          <a:xfrm>
            <a:off x="838200" y="1825625"/>
            <a:ext cx="10191750" cy="4351338"/>
          </a:xfrm>
          <a:prstGeom prst="rect">
            <a:avLst/>
          </a:prstGeom>
        </p:spPr>
      </p:pic>
    </p:spTree>
    <p:extLst>
      <p:ext uri="{BB962C8B-B14F-4D97-AF65-F5344CB8AC3E}">
        <p14:creationId xmlns:p14="http://schemas.microsoft.com/office/powerpoint/2010/main" val="1679343059"/>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274320"/>
            <a:ext cx="10515600" cy="2407921"/>
          </a:xfrm>
          <a:prstGeom prst="rect">
            <a:avLst/>
          </a:prstGeom>
        </p:spPr>
      </p:pic>
      <p:pic>
        <p:nvPicPr>
          <p:cNvPr id="5" name="Picture 4"/>
          <p:cNvPicPr>
            <a:picLocks noChangeAspect="1"/>
          </p:cNvPicPr>
          <p:nvPr/>
        </p:nvPicPr>
        <p:blipFill>
          <a:blip r:embed="rId3"/>
          <a:stretch>
            <a:fillRect/>
          </a:stretch>
        </p:blipFill>
        <p:spPr>
          <a:xfrm>
            <a:off x="838200" y="2651760"/>
            <a:ext cx="10515600" cy="3108960"/>
          </a:xfrm>
          <a:prstGeom prst="rect">
            <a:avLst/>
          </a:prstGeom>
        </p:spPr>
      </p:pic>
    </p:spTree>
    <p:extLst>
      <p:ext uri="{BB962C8B-B14F-4D97-AF65-F5344CB8AC3E}">
        <p14:creationId xmlns:p14="http://schemas.microsoft.com/office/powerpoint/2010/main" val="786198960"/>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1825625"/>
            <a:ext cx="10515600" cy="4351338"/>
          </a:xfrm>
          <a:prstGeom prst="rect">
            <a:avLst/>
          </a:prstGeom>
        </p:spPr>
      </p:pic>
    </p:spTree>
    <p:extLst>
      <p:ext uri="{BB962C8B-B14F-4D97-AF65-F5344CB8AC3E}">
        <p14:creationId xmlns:p14="http://schemas.microsoft.com/office/powerpoint/2010/main" val="207340686"/>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319212" y="1905794"/>
            <a:ext cx="9553575" cy="4191000"/>
          </a:xfrm>
          <a:prstGeom prst="rect">
            <a:avLst/>
          </a:prstGeom>
        </p:spPr>
      </p:pic>
    </p:spTree>
    <p:extLst>
      <p:ext uri="{BB962C8B-B14F-4D97-AF65-F5344CB8AC3E}">
        <p14:creationId xmlns:p14="http://schemas.microsoft.com/office/powerpoint/2010/main" val="245482967"/>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Thermally Limited feeders</a:t>
            </a:r>
            <a:endParaRPr lang="en-US" dirty="0"/>
          </a:p>
        </p:txBody>
      </p:sp>
      <p:sp>
        <p:nvSpPr>
          <p:cNvPr id="3" name="Content Placeholder 2"/>
          <p:cNvSpPr>
            <a:spLocks noGrp="1"/>
          </p:cNvSpPr>
          <p:nvPr>
            <p:ph idx="1"/>
          </p:nvPr>
        </p:nvSpPr>
        <p:spPr/>
        <p:txBody>
          <a:bodyPr/>
          <a:lstStyle/>
          <a:p>
            <a:r>
              <a:rPr lang="en-US" dirty="0" smtClean="0"/>
              <a:t>For given conductor size and neglecting voltage drop, I4=I6;</a:t>
            </a:r>
          </a:p>
          <a:p>
            <a:endParaRPr lang="en-US" dirty="0"/>
          </a:p>
        </p:txBody>
      </p:sp>
      <p:pic>
        <p:nvPicPr>
          <p:cNvPr id="4" name="Picture 3"/>
          <p:cNvPicPr>
            <a:picLocks noChangeAspect="1"/>
          </p:cNvPicPr>
          <p:nvPr/>
        </p:nvPicPr>
        <p:blipFill>
          <a:blip r:embed="rId2"/>
          <a:stretch>
            <a:fillRect/>
          </a:stretch>
        </p:blipFill>
        <p:spPr>
          <a:xfrm>
            <a:off x="1432560" y="2621280"/>
            <a:ext cx="9144000" cy="3690620"/>
          </a:xfrm>
          <a:prstGeom prst="rect">
            <a:avLst/>
          </a:prstGeom>
        </p:spPr>
      </p:pic>
    </p:spTree>
    <p:extLst>
      <p:ext uri="{BB962C8B-B14F-4D97-AF65-F5344CB8AC3E}">
        <p14:creationId xmlns:p14="http://schemas.microsoft.com/office/powerpoint/2010/main" val="2697762647"/>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633537" y="2834481"/>
            <a:ext cx="8924925" cy="2333625"/>
          </a:xfrm>
          <a:prstGeom prst="rect">
            <a:avLst/>
          </a:prstGeom>
        </p:spPr>
      </p:pic>
    </p:spTree>
    <p:extLst>
      <p:ext uri="{BB962C8B-B14F-4D97-AF65-F5344CB8AC3E}">
        <p14:creationId xmlns:p14="http://schemas.microsoft.com/office/powerpoint/2010/main" val="1984722229"/>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voltage drop limited feeder circuits</a:t>
            </a:r>
            <a:endParaRPr lang="en-US" dirty="0"/>
          </a:p>
        </p:txBody>
      </p:sp>
      <p:sp>
        <p:nvSpPr>
          <p:cNvPr id="3" name="Content Placeholder 2"/>
          <p:cNvSpPr>
            <a:spLocks noGrp="1"/>
          </p:cNvSpPr>
          <p:nvPr>
            <p:ph idx="1"/>
          </p:nvPr>
        </p:nvSpPr>
        <p:spPr/>
        <p:txBody>
          <a:bodyPr/>
          <a:lstStyle/>
          <a:p>
            <a:r>
              <a:rPr lang="en-US" dirty="0" smtClean="0"/>
              <a:t>Assuming same voltage drop % VD</a:t>
            </a:r>
            <a:r>
              <a:rPr lang="en-US" baseline="-25000" dirty="0" smtClean="0"/>
              <a:t>4</a:t>
            </a:r>
            <a:r>
              <a:rPr lang="en-US" dirty="0" smtClean="0"/>
              <a:t>= %VD</a:t>
            </a:r>
            <a:r>
              <a:rPr lang="en-US" baseline="-25000" dirty="0" smtClean="0"/>
              <a:t>6</a:t>
            </a:r>
          </a:p>
          <a:p>
            <a:r>
              <a:rPr lang="en-US" i="1" dirty="0" smtClean="0"/>
              <a:t>%Vd</a:t>
            </a:r>
            <a:r>
              <a:rPr lang="en-US" i="1" baseline="-25000" dirty="0" smtClean="0"/>
              <a:t>4</a:t>
            </a:r>
            <a:r>
              <a:rPr lang="en-US" i="1" dirty="0" smtClean="0"/>
              <a:t>=2/3 K.D.I</a:t>
            </a:r>
            <a:r>
              <a:rPr lang="en-US" baseline="-25000" dirty="0" smtClean="0"/>
              <a:t>4</a:t>
            </a:r>
            <a:r>
              <a:rPr lang="en-US" baseline="30000" dirty="0" smtClean="0"/>
              <a:t>3, </a:t>
            </a:r>
            <a:r>
              <a:rPr lang="en-US" i="1" dirty="0"/>
              <a:t>%</a:t>
            </a:r>
            <a:r>
              <a:rPr lang="en-US" i="1" dirty="0" smtClean="0"/>
              <a:t>Vd</a:t>
            </a:r>
            <a:r>
              <a:rPr lang="en-US" i="1" baseline="-25000" dirty="0" smtClean="0"/>
              <a:t>6</a:t>
            </a:r>
            <a:r>
              <a:rPr lang="en-US" i="1" dirty="0" smtClean="0"/>
              <a:t>=2/3 / 1.73 K.D.I</a:t>
            </a:r>
            <a:r>
              <a:rPr lang="en-US" baseline="-25000" dirty="0" smtClean="0"/>
              <a:t>6</a:t>
            </a:r>
            <a:r>
              <a:rPr lang="en-US" baseline="30000" dirty="0" smtClean="0"/>
              <a:t>3</a:t>
            </a:r>
            <a:endParaRPr lang="en-US" baseline="30000" dirty="0"/>
          </a:p>
          <a:p>
            <a:r>
              <a:rPr lang="en-US" baseline="30000" dirty="0" smtClean="0"/>
              <a:t>Equating Vd</a:t>
            </a:r>
            <a:r>
              <a:rPr lang="en-US" baseline="-25000" dirty="0" smtClean="0"/>
              <a:t>4</a:t>
            </a:r>
            <a:r>
              <a:rPr lang="en-US" baseline="30000" dirty="0" smtClean="0"/>
              <a:t> and Vd</a:t>
            </a:r>
            <a:r>
              <a:rPr lang="en-US" baseline="-25000" dirty="0" smtClean="0"/>
              <a:t>6</a:t>
            </a:r>
          </a:p>
          <a:p>
            <a:r>
              <a:rPr lang="en-US" dirty="0" smtClean="0"/>
              <a:t>l</a:t>
            </a:r>
            <a:r>
              <a:rPr lang="en-US" baseline="-25000" dirty="0" smtClean="0"/>
              <a:t>4</a:t>
            </a:r>
            <a:r>
              <a:rPr lang="en-US" dirty="0" smtClean="0"/>
              <a:t>= 0.833 </a:t>
            </a:r>
            <a:r>
              <a:rPr lang="en-US" i="1" dirty="0" smtClean="0"/>
              <a:t>I</a:t>
            </a:r>
            <a:r>
              <a:rPr lang="en-US" baseline="-25000" dirty="0" smtClean="0"/>
              <a:t>6</a:t>
            </a:r>
          </a:p>
          <a:p>
            <a:r>
              <a:rPr lang="en-US" dirty="0" smtClean="0"/>
              <a:t>TA</a:t>
            </a:r>
            <a:r>
              <a:rPr lang="en-US" baseline="-25000" dirty="0" smtClean="0"/>
              <a:t>6</a:t>
            </a:r>
            <a:r>
              <a:rPr lang="en-US" dirty="0" smtClean="0"/>
              <a:t>= 6/</a:t>
            </a:r>
            <a:r>
              <a:rPr lang="en-US" dirty="0" err="1" smtClean="0"/>
              <a:t>sqrt</a:t>
            </a:r>
            <a:r>
              <a:rPr lang="en-US" dirty="0" smtClean="0"/>
              <a:t> (3) X l</a:t>
            </a:r>
            <a:r>
              <a:rPr lang="en-US" baseline="-25000" dirty="0" smtClean="0"/>
              <a:t>6</a:t>
            </a:r>
            <a:r>
              <a:rPr lang="en-US" baseline="30000" dirty="0" smtClean="0"/>
              <a:t>2</a:t>
            </a:r>
          </a:p>
          <a:p>
            <a:r>
              <a:rPr lang="en-US" dirty="0" smtClean="0"/>
              <a:t>Since TA</a:t>
            </a:r>
            <a:r>
              <a:rPr lang="en-US" baseline="-25000" dirty="0" smtClean="0"/>
              <a:t>4</a:t>
            </a:r>
            <a:r>
              <a:rPr lang="en-US" dirty="0" smtClean="0"/>
              <a:t>= 4 x </a:t>
            </a:r>
            <a:r>
              <a:rPr lang="en-US" i="1" dirty="0" smtClean="0"/>
              <a:t>I</a:t>
            </a:r>
            <a:r>
              <a:rPr lang="en-US" baseline="-25000" dirty="0" smtClean="0"/>
              <a:t>4</a:t>
            </a:r>
            <a:r>
              <a:rPr lang="en-US" baseline="30000" dirty="0" smtClean="0"/>
              <a:t>2   </a:t>
            </a:r>
          </a:p>
          <a:p>
            <a:r>
              <a:rPr lang="en-US" dirty="0" smtClean="0"/>
              <a:t> TA</a:t>
            </a:r>
            <a:r>
              <a:rPr lang="en-US" baseline="-25000" dirty="0" smtClean="0"/>
              <a:t>4</a:t>
            </a:r>
            <a:r>
              <a:rPr lang="en-US" dirty="0" smtClean="0"/>
              <a:t>   = 4x (0.833)</a:t>
            </a:r>
            <a:r>
              <a:rPr lang="en-US" baseline="30000" dirty="0" smtClean="0"/>
              <a:t>2</a:t>
            </a:r>
            <a:r>
              <a:rPr lang="en-US" dirty="0" smtClean="0"/>
              <a:t>l</a:t>
            </a:r>
            <a:r>
              <a:rPr lang="en-US" baseline="-25000" dirty="0" smtClean="0"/>
              <a:t>6</a:t>
            </a:r>
            <a:r>
              <a:rPr lang="en-US" baseline="30000" dirty="0" smtClean="0"/>
              <a:t>2</a:t>
            </a:r>
            <a:endParaRPr lang="en-US" baseline="30000" dirty="0"/>
          </a:p>
          <a:p>
            <a:r>
              <a:rPr lang="en-US" dirty="0"/>
              <a:t>=</a:t>
            </a:r>
            <a:r>
              <a:rPr lang="en-US" dirty="0" smtClean="0"/>
              <a:t>2.78 l</a:t>
            </a:r>
            <a:r>
              <a:rPr lang="en-US" baseline="-25000" dirty="0" smtClean="0"/>
              <a:t>6</a:t>
            </a:r>
            <a:r>
              <a:rPr lang="en-US" baseline="30000" dirty="0" smtClean="0"/>
              <a:t>2</a:t>
            </a:r>
            <a:endParaRPr lang="en-US" baseline="30000" dirty="0"/>
          </a:p>
          <a:p>
            <a:endParaRPr lang="en-US" dirty="0" smtClean="0"/>
          </a:p>
          <a:p>
            <a:endParaRPr lang="en-US" baseline="30000" dirty="0" smtClean="0"/>
          </a:p>
          <a:p>
            <a:endParaRPr lang="en-US" dirty="0"/>
          </a:p>
        </p:txBody>
      </p:sp>
    </p:spTree>
    <p:extLst>
      <p:ext uri="{BB962C8B-B14F-4D97-AF65-F5344CB8AC3E}">
        <p14:creationId xmlns:p14="http://schemas.microsoft.com/office/powerpoint/2010/main" val="1336493556"/>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650670" y="2256313"/>
            <a:ext cx="8953995" cy="2778444"/>
          </a:xfrm>
          <a:prstGeom prst="rect">
            <a:avLst/>
          </a:prstGeom>
        </p:spPr>
      </p:pic>
    </p:spTree>
    <p:extLst>
      <p:ext uri="{BB962C8B-B14F-4D97-AF65-F5344CB8AC3E}">
        <p14:creationId xmlns:p14="http://schemas.microsoft.com/office/powerpoint/2010/main" val="2851648631"/>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Derivation of K Constant</a:t>
            </a:r>
            <a:endParaRPr lang="en-US" dirty="0"/>
          </a:p>
        </p:txBody>
      </p:sp>
      <p:pic>
        <p:nvPicPr>
          <p:cNvPr id="4" name="Content Placeholder 3"/>
          <p:cNvPicPr>
            <a:picLocks noGrp="1" noChangeAspect="1"/>
          </p:cNvPicPr>
          <p:nvPr>
            <p:ph idx="1"/>
          </p:nvPr>
        </p:nvPicPr>
        <p:blipFill>
          <a:blip r:embed="rId2"/>
          <a:stretch>
            <a:fillRect/>
          </a:stretch>
        </p:blipFill>
        <p:spPr>
          <a:xfrm>
            <a:off x="1214437" y="1585913"/>
            <a:ext cx="8815387" cy="4672012"/>
          </a:xfrm>
          <a:prstGeom prst="rect">
            <a:avLst/>
          </a:prstGeom>
        </p:spPr>
      </p:pic>
    </p:spTree>
    <p:extLst>
      <p:ext uri="{BB962C8B-B14F-4D97-AF65-F5344CB8AC3E}">
        <p14:creationId xmlns:p14="http://schemas.microsoft.com/office/powerpoint/2010/main" val="42033267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p:txBody>
          <a:bodyPr/>
          <a:lstStyle/>
          <a:p>
            <a:r>
              <a:rPr lang="en-US" dirty="0" smtClean="0"/>
              <a:t>This configuration results </a:t>
            </a:r>
            <a:r>
              <a:rPr lang="en-US" dirty="0"/>
              <a:t>in loss of supply in case of fault in the RMU circuit since the controlling circuit breaker at the controlling/customer substation will trip to isolate the faulty circuit</a:t>
            </a:r>
          </a:p>
        </p:txBody>
      </p:sp>
    </p:spTree>
    <p:extLst>
      <p:ext uri="{BB962C8B-B14F-4D97-AF65-F5344CB8AC3E}">
        <p14:creationId xmlns:p14="http://schemas.microsoft.com/office/powerpoint/2010/main" val="2268056089"/>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028824" y="2185988"/>
            <a:ext cx="8158163" cy="3429000"/>
          </a:xfrm>
          <a:prstGeom prst="rect">
            <a:avLst/>
          </a:prstGeom>
        </p:spPr>
      </p:pic>
    </p:spTree>
    <p:extLst>
      <p:ext uri="{BB962C8B-B14F-4D97-AF65-F5344CB8AC3E}">
        <p14:creationId xmlns:p14="http://schemas.microsoft.com/office/powerpoint/2010/main" val="2310851523"/>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1" y="250825"/>
            <a:ext cx="10515600" cy="6121400"/>
          </a:xfrm>
          <a:prstGeom prst="rect">
            <a:avLst/>
          </a:prstGeom>
        </p:spPr>
      </p:pic>
    </p:spTree>
    <p:extLst>
      <p:ext uri="{BB962C8B-B14F-4D97-AF65-F5344CB8AC3E}">
        <p14:creationId xmlns:p14="http://schemas.microsoft.com/office/powerpoint/2010/main" val="4154618363"/>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9213"/>
          </a:xfrm>
        </p:spPr>
        <p:txBody>
          <a:bodyPr>
            <a:normAutofit fontScale="90000"/>
          </a:bodyPr>
          <a:lstStyle/>
          <a:p>
            <a:endParaRPr lang="en-US" dirty="0"/>
          </a:p>
        </p:txBody>
      </p:sp>
      <p:pic>
        <p:nvPicPr>
          <p:cNvPr id="4" name="Content Placeholder 3"/>
          <p:cNvPicPr>
            <a:picLocks noGrp="1" noChangeAspect="1"/>
          </p:cNvPicPr>
          <p:nvPr>
            <p:ph idx="1"/>
          </p:nvPr>
        </p:nvPicPr>
        <p:blipFill>
          <a:blip r:embed="rId2"/>
          <a:stretch>
            <a:fillRect/>
          </a:stretch>
        </p:blipFill>
        <p:spPr>
          <a:xfrm>
            <a:off x="950025" y="414338"/>
            <a:ext cx="10403775" cy="5772706"/>
          </a:xfrm>
          <a:prstGeom prst="rect">
            <a:avLst/>
          </a:prstGeom>
        </p:spPr>
      </p:pic>
    </p:spTree>
    <p:extLst>
      <p:ext uri="{BB962C8B-B14F-4D97-AF65-F5344CB8AC3E}">
        <p14:creationId xmlns:p14="http://schemas.microsoft.com/office/powerpoint/2010/main" val="208499484"/>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365125"/>
            <a:ext cx="10515600" cy="5811838"/>
          </a:xfrm>
          <a:prstGeom prst="rect">
            <a:avLst/>
          </a:prstGeom>
        </p:spPr>
      </p:pic>
    </p:spTree>
    <p:extLst>
      <p:ext uri="{BB962C8B-B14F-4D97-AF65-F5344CB8AC3E}">
        <p14:creationId xmlns:p14="http://schemas.microsoft.com/office/powerpoint/2010/main" val="3246250239"/>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365125"/>
            <a:ext cx="10515600" cy="5703094"/>
          </a:xfrm>
          <a:prstGeom prst="rect">
            <a:avLst/>
          </a:prstGeom>
        </p:spPr>
      </p:pic>
    </p:spTree>
    <p:extLst>
      <p:ext uri="{BB962C8B-B14F-4D97-AF65-F5344CB8AC3E}">
        <p14:creationId xmlns:p14="http://schemas.microsoft.com/office/powerpoint/2010/main" val="4232121321"/>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365125"/>
            <a:ext cx="10515600" cy="5811838"/>
          </a:xfrm>
          <a:prstGeom prst="rect">
            <a:avLst/>
          </a:prstGeom>
        </p:spPr>
      </p:pic>
    </p:spTree>
    <p:extLst>
      <p:ext uri="{BB962C8B-B14F-4D97-AF65-F5344CB8AC3E}">
        <p14:creationId xmlns:p14="http://schemas.microsoft.com/office/powerpoint/2010/main" val="2582601942"/>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1" y="365125"/>
            <a:ext cx="10406062" cy="5811838"/>
          </a:xfrm>
          <a:prstGeom prst="rect">
            <a:avLst/>
          </a:prstGeom>
        </p:spPr>
      </p:pic>
    </p:spTree>
    <p:extLst>
      <p:ext uri="{BB962C8B-B14F-4D97-AF65-F5344CB8AC3E}">
        <p14:creationId xmlns:p14="http://schemas.microsoft.com/office/powerpoint/2010/main" val="3962542642"/>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329499"/>
            <a:ext cx="10515600" cy="5811838"/>
          </a:xfrm>
          <a:prstGeom prst="rect">
            <a:avLst/>
          </a:prstGeom>
        </p:spPr>
      </p:pic>
    </p:spTree>
    <p:extLst>
      <p:ext uri="{BB962C8B-B14F-4D97-AF65-F5344CB8AC3E}">
        <p14:creationId xmlns:p14="http://schemas.microsoft.com/office/powerpoint/2010/main" val="1751853376"/>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365125"/>
            <a:ext cx="10515600" cy="5811838"/>
          </a:xfrm>
          <a:prstGeom prst="rect">
            <a:avLst/>
          </a:prstGeom>
        </p:spPr>
      </p:pic>
    </p:spTree>
    <p:extLst>
      <p:ext uri="{BB962C8B-B14F-4D97-AF65-F5344CB8AC3E}">
        <p14:creationId xmlns:p14="http://schemas.microsoft.com/office/powerpoint/2010/main" val="3880661637"/>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365126"/>
            <a:ext cx="10515600" cy="4850606"/>
          </a:xfrm>
          <a:prstGeom prst="rect">
            <a:avLst/>
          </a:prstGeom>
        </p:spPr>
      </p:pic>
    </p:spTree>
    <p:extLst>
      <p:ext uri="{BB962C8B-B14F-4D97-AF65-F5344CB8AC3E}">
        <p14:creationId xmlns:p14="http://schemas.microsoft.com/office/powerpoint/2010/main" val="5894792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Ringed Network Arrangement</a:t>
            </a:r>
            <a:endParaRPr lang="en-US" dirty="0"/>
          </a:p>
        </p:txBody>
      </p:sp>
      <p:sp>
        <p:nvSpPr>
          <p:cNvPr id="3" name="Content Placeholder 2"/>
          <p:cNvSpPr>
            <a:spLocks noGrp="1"/>
          </p:cNvSpPr>
          <p:nvPr>
            <p:ph idx="1"/>
          </p:nvPr>
        </p:nvSpPr>
        <p:spPr/>
        <p:txBody>
          <a:bodyPr/>
          <a:lstStyle/>
          <a:p>
            <a:r>
              <a:rPr lang="en-US" dirty="0"/>
              <a:t>A typical customer substation in a ring-configured network contains two feeders and one transformer </a:t>
            </a:r>
            <a:r>
              <a:rPr lang="en-US" dirty="0" smtClean="0"/>
              <a:t>feeder</a:t>
            </a:r>
          </a:p>
          <a:p>
            <a:r>
              <a:rPr lang="en-US" dirty="0" smtClean="0"/>
              <a:t>The </a:t>
            </a:r>
            <a:r>
              <a:rPr lang="en-US" dirty="0"/>
              <a:t>former have circuit breakers and cable connecting to other substations while the </a:t>
            </a:r>
            <a:r>
              <a:rPr lang="en-US" dirty="0" smtClean="0"/>
              <a:t>later </a:t>
            </a:r>
            <a:r>
              <a:rPr lang="en-US" dirty="0"/>
              <a:t>has circuit breaker and cable connecting to 11kV/LV </a:t>
            </a:r>
            <a:r>
              <a:rPr lang="en-US" dirty="0" smtClean="0"/>
              <a:t>transformer</a:t>
            </a:r>
          </a:p>
          <a:p>
            <a:r>
              <a:rPr lang="en-US" dirty="0" smtClean="0"/>
              <a:t>A </a:t>
            </a:r>
            <a:r>
              <a:rPr lang="en-US" dirty="0"/>
              <a:t>typical ringed network arrangement is </a:t>
            </a:r>
            <a:r>
              <a:rPr lang="en-US" dirty="0" smtClean="0"/>
              <a:t>shown in fig</a:t>
            </a:r>
            <a:endParaRPr lang="en-US" dirty="0"/>
          </a:p>
        </p:txBody>
      </p:sp>
    </p:spTree>
    <p:extLst>
      <p:ext uri="{BB962C8B-B14F-4D97-AF65-F5344CB8AC3E}">
        <p14:creationId xmlns:p14="http://schemas.microsoft.com/office/powerpoint/2010/main" val="2051467144"/>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2"/>
          <a:stretch>
            <a:fillRect/>
          </a:stretch>
        </p:blipFill>
        <p:spPr>
          <a:xfrm>
            <a:off x="838199" y="1690687"/>
            <a:ext cx="10234613" cy="4510087"/>
          </a:xfrm>
          <a:prstGeom prst="rect">
            <a:avLst/>
          </a:prstGeom>
        </p:spPr>
      </p:pic>
    </p:spTree>
    <p:extLst>
      <p:ext uri="{BB962C8B-B14F-4D97-AF65-F5344CB8AC3E}">
        <p14:creationId xmlns:p14="http://schemas.microsoft.com/office/powerpoint/2010/main" val="3674458000"/>
      </p:ext>
    </p:extLst>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2300288"/>
            <a:ext cx="10515600" cy="2439193"/>
          </a:xfrm>
          <a:prstGeom prst="rect">
            <a:avLst/>
          </a:prstGeom>
        </p:spPr>
      </p:pic>
    </p:spTree>
    <p:extLst>
      <p:ext uri="{BB962C8B-B14F-4D97-AF65-F5344CB8AC3E}">
        <p14:creationId xmlns:p14="http://schemas.microsoft.com/office/powerpoint/2010/main" val="4233425221"/>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2"/>
          <a:stretch>
            <a:fillRect/>
          </a:stretch>
        </p:blipFill>
        <p:spPr>
          <a:xfrm>
            <a:off x="1057275" y="1928813"/>
            <a:ext cx="9958388" cy="3386137"/>
          </a:xfrm>
          <a:prstGeom prst="rect">
            <a:avLst/>
          </a:prstGeom>
        </p:spPr>
      </p:pic>
    </p:spTree>
    <p:extLst>
      <p:ext uri="{BB962C8B-B14F-4D97-AF65-F5344CB8AC3E}">
        <p14:creationId xmlns:p14="http://schemas.microsoft.com/office/powerpoint/2010/main" val="1133682159"/>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365125"/>
            <a:ext cx="10515599" cy="5535613"/>
          </a:xfrm>
          <a:prstGeom prst="rect">
            <a:avLst/>
          </a:prstGeom>
        </p:spPr>
      </p:pic>
    </p:spTree>
    <p:extLst>
      <p:ext uri="{BB962C8B-B14F-4D97-AF65-F5344CB8AC3E}">
        <p14:creationId xmlns:p14="http://schemas.microsoft.com/office/powerpoint/2010/main" val="231553682"/>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365125"/>
            <a:ext cx="10515600" cy="5378450"/>
          </a:xfrm>
          <a:prstGeom prst="rect">
            <a:avLst/>
          </a:prstGeom>
        </p:spPr>
      </p:pic>
    </p:spTree>
    <p:extLst>
      <p:ext uri="{BB962C8B-B14F-4D97-AF65-F5344CB8AC3E}">
        <p14:creationId xmlns:p14="http://schemas.microsoft.com/office/powerpoint/2010/main" val="3762488487"/>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365125"/>
            <a:ext cx="10515600" cy="5545931"/>
          </a:xfrm>
          <a:prstGeom prst="rect">
            <a:avLst/>
          </a:prstGeom>
        </p:spPr>
      </p:pic>
    </p:spTree>
    <p:extLst>
      <p:ext uri="{BB962C8B-B14F-4D97-AF65-F5344CB8AC3E}">
        <p14:creationId xmlns:p14="http://schemas.microsoft.com/office/powerpoint/2010/main" val="2925249655"/>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365125"/>
            <a:ext cx="10515600" cy="5811838"/>
          </a:xfrm>
          <a:prstGeom prst="rect">
            <a:avLst/>
          </a:prstGeom>
        </p:spPr>
      </p:pic>
    </p:spTree>
    <p:extLst>
      <p:ext uri="{BB962C8B-B14F-4D97-AF65-F5344CB8AC3E}">
        <p14:creationId xmlns:p14="http://schemas.microsoft.com/office/powerpoint/2010/main" val="194524154"/>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365125"/>
            <a:ext cx="10648950" cy="4979194"/>
          </a:xfrm>
          <a:prstGeom prst="rect">
            <a:avLst/>
          </a:prstGeom>
        </p:spPr>
      </p:pic>
    </p:spTree>
    <p:extLst>
      <p:ext uri="{BB962C8B-B14F-4D97-AF65-F5344CB8AC3E}">
        <p14:creationId xmlns:p14="http://schemas.microsoft.com/office/powerpoint/2010/main" val="2265045278"/>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365124"/>
            <a:ext cx="10515599" cy="6092825"/>
          </a:xfrm>
          <a:prstGeom prst="rect">
            <a:avLst/>
          </a:prstGeom>
        </p:spPr>
      </p:pic>
    </p:spTree>
    <p:extLst>
      <p:ext uri="{BB962C8B-B14F-4D97-AF65-F5344CB8AC3E}">
        <p14:creationId xmlns:p14="http://schemas.microsoft.com/office/powerpoint/2010/main" val="1982394443"/>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Percent voltage drop formula interpretation</a:t>
            </a:r>
            <a:endParaRPr lang="en-US" dirty="0"/>
          </a:p>
        </p:txBody>
      </p:sp>
      <p:pic>
        <p:nvPicPr>
          <p:cNvPr id="4" name="Content Placeholder 3"/>
          <p:cNvPicPr>
            <a:picLocks noGrp="1" noChangeAspect="1"/>
          </p:cNvPicPr>
          <p:nvPr>
            <p:ph idx="1"/>
          </p:nvPr>
        </p:nvPicPr>
        <p:blipFill>
          <a:blip r:embed="rId2"/>
          <a:stretch>
            <a:fillRect/>
          </a:stretch>
        </p:blipFill>
        <p:spPr>
          <a:xfrm>
            <a:off x="838200" y="1700999"/>
            <a:ext cx="10515600" cy="2056614"/>
          </a:xfrm>
          <a:prstGeom prst="rect">
            <a:avLst/>
          </a:prstGeom>
        </p:spPr>
      </p:pic>
      <p:pic>
        <p:nvPicPr>
          <p:cNvPr id="5" name="Picture 4"/>
          <p:cNvPicPr>
            <a:picLocks noChangeAspect="1"/>
          </p:cNvPicPr>
          <p:nvPr/>
        </p:nvPicPr>
        <p:blipFill>
          <a:blip r:embed="rId3"/>
          <a:stretch>
            <a:fillRect/>
          </a:stretch>
        </p:blipFill>
        <p:spPr>
          <a:xfrm>
            <a:off x="1100138" y="3881437"/>
            <a:ext cx="10458450" cy="2433637"/>
          </a:xfrm>
          <a:prstGeom prst="rect">
            <a:avLst/>
          </a:prstGeom>
        </p:spPr>
      </p:pic>
    </p:spTree>
    <p:extLst>
      <p:ext uri="{BB962C8B-B14F-4D97-AF65-F5344CB8AC3E}">
        <p14:creationId xmlns:p14="http://schemas.microsoft.com/office/powerpoint/2010/main" val="17856734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261286" y="1825625"/>
            <a:ext cx="7895968" cy="4351338"/>
          </a:xfrm>
          <a:prstGeom prst="rect">
            <a:avLst/>
          </a:prstGeom>
        </p:spPr>
      </p:pic>
    </p:spTree>
    <p:extLst>
      <p:ext uri="{BB962C8B-B14F-4D97-AF65-F5344CB8AC3E}">
        <p14:creationId xmlns:p14="http://schemas.microsoft.com/office/powerpoint/2010/main" val="3351570385"/>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2014538"/>
            <a:ext cx="10515600" cy="2596356"/>
          </a:xfrm>
          <a:prstGeom prst="rect">
            <a:avLst/>
          </a:prstGeom>
        </p:spPr>
      </p:pic>
    </p:spTree>
    <p:extLst>
      <p:ext uri="{BB962C8B-B14F-4D97-AF65-F5344CB8AC3E}">
        <p14:creationId xmlns:p14="http://schemas.microsoft.com/office/powerpoint/2010/main" val="1736529397"/>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309687" y="1867694"/>
            <a:ext cx="9572625" cy="4267200"/>
          </a:xfrm>
          <a:prstGeom prst="rect">
            <a:avLst/>
          </a:prstGeom>
        </p:spPr>
      </p:pic>
    </p:spTree>
    <p:extLst>
      <p:ext uri="{BB962C8B-B14F-4D97-AF65-F5344CB8AC3E}">
        <p14:creationId xmlns:p14="http://schemas.microsoft.com/office/powerpoint/2010/main" val="4224067214"/>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557337" y="1872448"/>
            <a:ext cx="9077325" cy="1057275"/>
          </a:xfrm>
          <a:prstGeom prst="rect">
            <a:avLst/>
          </a:prstGeom>
        </p:spPr>
      </p:pic>
      <p:pic>
        <p:nvPicPr>
          <p:cNvPr id="5" name="Picture 4"/>
          <p:cNvPicPr>
            <a:picLocks noChangeAspect="1"/>
          </p:cNvPicPr>
          <p:nvPr/>
        </p:nvPicPr>
        <p:blipFill>
          <a:blip r:embed="rId3"/>
          <a:stretch>
            <a:fillRect/>
          </a:stretch>
        </p:blipFill>
        <p:spPr>
          <a:xfrm>
            <a:off x="1214437" y="2929723"/>
            <a:ext cx="9020175" cy="3676650"/>
          </a:xfrm>
          <a:prstGeom prst="rect">
            <a:avLst/>
          </a:prstGeom>
        </p:spPr>
      </p:pic>
    </p:spTree>
    <p:extLst>
      <p:ext uri="{BB962C8B-B14F-4D97-AF65-F5344CB8AC3E}">
        <p14:creationId xmlns:p14="http://schemas.microsoft.com/office/powerpoint/2010/main" val="1305419438"/>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2"/>
          <a:stretch>
            <a:fillRect/>
          </a:stretch>
        </p:blipFill>
        <p:spPr>
          <a:xfrm>
            <a:off x="838201" y="1825625"/>
            <a:ext cx="10120312" cy="4351338"/>
          </a:xfrm>
          <a:prstGeom prst="rect">
            <a:avLst/>
          </a:prstGeom>
        </p:spPr>
      </p:pic>
    </p:spTree>
    <p:extLst>
      <p:ext uri="{BB962C8B-B14F-4D97-AF65-F5344CB8AC3E}">
        <p14:creationId xmlns:p14="http://schemas.microsoft.com/office/powerpoint/2010/main" val="2674744313"/>
      </p:ext>
    </p:extLst>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r>
              <a:rPr lang="en-US" dirty="0" smtClean="0"/>
              <a:t>Let From specs and size of conductor, max current = 230 amp</a:t>
            </a:r>
          </a:p>
          <a:p>
            <a:endParaRPr lang="en-US" dirty="0" smtClean="0"/>
          </a:p>
          <a:p>
            <a:endParaRPr lang="en-US" dirty="0"/>
          </a:p>
        </p:txBody>
      </p:sp>
      <p:pic>
        <p:nvPicPr>
          <p:cNvPr id="4" name="Picture 3"/>
          <p:cNvPicPr>
            <a:picLocks noChangeAspect="1"/>
          </p:cNvPicPr>
          <p:nvPr/>
        </p:nvPicPr>
        <p:blipFill>
          <a:blip r:embed="rId2"/>
          <a:stretch>
            <a:fillRect/>
          </a:stretch>
        </p:blipFill>
        <p:spPr>
          <a:xfrm>
            <a:off x="838201" y="2257425"/>
            <a:ext cx="10348912" cy="4054475"/>
          </a:xfrm>
          <a:prstGeom prst="rect">
            <a:avLst/>
          </a:prstGeom>
        </p:spPr>
      </p:pic>
    </p:spTree>
    <p:extLst>
      <p:ext uri="{BB962C8B-B14F-4D97-AF65-F5344CB8AC3E}">
        <p14:creationId xmlns:p14="http://schemas.microsoft.com/office/powerpoint/2010/main" val="1891807529"/>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1825625"/>
            <a:ext cx="9906000" cy="4351338"/>
          </a:xfrm>
          <a:prstGeom prst="rect">
            <a:avLst/>
          </a:prstGeom>
        </p:spPr>
      </p:pic>
    </p:spTree>
    <p:extLst>
      <p:ext uri="{BB962C8B-B14F-4D97-AF65-F5344CB8AC3E}">
        <p14:creationId xmlns:p14="http://schemas.microsoft.com/office/powerpoint/2010/main" val="2595476955"/>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1825625"/>
            <a:ext cx="10515600" cy="4351338"/>
          </a:xfrm>
          <a:prstGeom prst="rect">
            <a:avLst/>
          </a:prstGeom>
        </p:spPr>
      </p:pic>
    </p:spTree>
    <p:extLst>
      <p:ext uri="{BB962C8B-B14F-4D97-AF65-F5344CB8AC3E}">
        <p14:creationId xmlns:p14="http://schemas.microsoft.com/office/powerpoint/2010/main" val="3879530926"/>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100262" y="2472531"/>
            <a:ext cx="7991475" cy="3057525"/>
          </a:xfrm>
          <a:prstGeom prst="rect">
            <a:avLst/>
          </a:prstGeom>
        </p:spPr>
      </p:pic>
    </p:spTree>
    <p:extLst>
      <p:ext uri="{BB962C8B-B14F-4D97-AF65-F5344CB8AC3E}">
        <p14:creationId xmlns:p14="http://schemas.microsoft.com/office/powerpoint/2010/main" val="3021992404"/>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Substation size</a:t>
            </a:r>
          </a:p>
          <a:p>
            <a:r>
              <a:rPr lang="en-US" dirty="0" smtClean="0"/>
              <a:t>Max load /feeder= Sn= D X l</a:t>
            </a:r>
            <a:r>
              <a:rPr lang="en-US" baseline="-25000" dirty="0" smtClean="0"/>
              <a:t>4</a:t>
            </a:r>
            <a:r>
              <a:rPr lang="en-US" baseline="30000" dirty="0" smtClean="0"/>
              <a:t>2</a:t>
            </a:r>
          </a:p>
          <a:p>
            <a:r>
              <a:rPr lang="en-US" dirty="0" smtClean="0"/>
              <a:t>= 4 X 750 = 3000 kVA</a:t>
            </a:r>
          </a:p>
          <a:p>
            <a:endParaRPr lang="en-US" dirty="0" smtClean="0"/>
          </a:p>
          <a:p>
            <a:endParaRPr lang="en-US" dirty="0"/>
          </a:p>
        </p:txBody>
      </p:sp>
      <p:pic>
        <p:nvPicPr>
          <p:cNvPr id="4" name="Picture 3"/>
          <p:cNvPicPr>
            <a:picLocks noChangeAspect="1"/>
          </p:cNvPicPr>
          <p:nvPr/>
        </p:nvPicPr>
        <p:blipFill>
          <a:blip r:embed="rId2"/>
          <a:stretch>
            <a:fillRect/>
          </a:stretch>
        </p:blipFill>
        <p:spPr>
          <a:xfrm>
            <a:off x="2947987" y="3314694"/>
            <a:ext cx="7667625" cy="3200406"/>
          </a:xfrm>
          <a:prstGeom prst="rect">
            <a:avLst/>
          </a:prstGeom>
        </p:spPr>
      </p:pic>
    </p:spTree>
    <p:extLst>
      <p:ext uri="{BB962C8B-B14F-4D97-AF65-F5344CB8AC3E}">
        <p14:creationId xmlns:p14="http://schemas.microsoft.com/office/powerpoint/2010/main" val="3340315155"/>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Lecture</a:t>
            </a:r>
            <a:endParaRPr lang="en-US" dirty="0"/>
          </a:p>
        </p:txBody>
      </p:sp>
      <p:sp>
        <p:nvSpPr>
          <p:cNvPr id="3" name="Content Placeholder 2"/>
          <p:cNvSpPr>
            <a:spLocks noGrp="1"/>
          </p:cNvSpPr>
          <p:nvPr>
            <p:ph idx="1"/>
          </p:nvPr>
        </p:nvSpPr>
        <p:spPr/>
        <p:txBody>
          <a:bodyPr/>
          <a:lstStyle/>
          <a:p>
            <a:r>
              <a:rPr lang="en-US" dirty="0" smtClean="0"/>
              <a:t>Calculations </a:t>
            </a:r>
            <a:r>
              <a:rPr lang="en-US" smtClean="0"/>
              <a:t>and SCADA</a:t>
            </a:r>
            <a:endParaRPr lang="en-US" dirty="0"/>
          </a:p>
        </p:txBody>
      </p:sp>
    </p:spTree>
    <p:extLst>
      <p:ext uri="{BB962C8B-B14F-4D97-AF65-F5344CB8AC3E}">
        <p14:creationId xmlns:p14="http://schemas.microsoft.com/office/powerpoint/2010/main" val="38341139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smtClean="0"/>
              <a:t>       Closed Ring Operation</a:t>
            </a:r>
            <a:endParaRPr lang="en-US" dirty="0"/>
          </a:p>
        </p:txBody>
      </p:sp>
      <p:sp>
        <p:nvSpPr>
          <p:cNvPr id="3" name="Content Placeholder 2"/>
          <p:cNvSpPr>
            <a:spLocks noGrp="1"/>
          </p:cNvSpPr>
          <p:nvPr>
            <p:ph idx="1"/>
          </p:nvPr>
        </p:nvSpPr>
        <p:spPr/>
        <p:txBody>
          <a:bodyPr/>
          <a:lstStyle/>
          <a:p>
            <a:pPr algn="just"/>
            <a:r>
              <a:rPr lang="en-US" dirty="0"/>
              <a:t>Closed-ring operation of distribution grids has several advantages over more common distribution grid configurations incorporating normally-open </a:t>
            </a:r>
            <a:r>
              <a:rPr lang="en-US" dirty="0" smtClean="0"/>
              <a:t>points</a:t>
            </a:r>
          </a:p>
          <a:p>
            <a:pPr algn="just"/>
            <a:r>
              <a:rPr lang="en-US" dirty="0" smtClean="0"/>
              <a:t>As </a:t>
            </a:r>
            <a:r>
              <a:rPr lang="en-US" dirty="0"/>
              <a:t>power flows are able to naturally balance out between feeders of a ring shaped distribution grid, it is expected that peak loading will be reduced, and with that, grid </a:t>
            </a:r>
            <a:r>
              <a:rPr lang="en-US" dirty="0" smtClean="0"/>
              <a:t>losses</a:t>
            </a:r>
          </a:p>
          <a:p>
            <a:pPr algn="just"/>
            <a:r>
              <a:rPr lang="en-US" dirty="0" smtClean="0"/>
              <a:t>As </a:t>
            </a:r>
            <a:r>
              <a:rPr lang="en-US" dirty="0"/>
              <a:t>such, investment costs can be postponed or avoided and operational costs can be reduced due to lower grid </a:t>
            </a:r>
            <a:r>
              <a:rPr lang="en-US" dirty="0" smtClean="0"/>
              <a:t>losses</a:t>
            </a:r>
            <a:endParaRPr lang="en-US" dirty="0"/>
          </a:p>
        </p:txBody>
      </p:sp>
    </p:spTree>
    <p:extLst>
      <p:ext uri="{BB962C8B-B14F-4D97-AF65-F5344CB8AC3E}">
        <p14:creationId xmlns:p14="http://schemas.microsoft.com/office/powerpoint/2010/main" val="895797907"/>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Power System Planning</a:t>
            </a:r>
            <a:endParaRPr lang="en-US" dirty="0"/>
          </a:p>
        </p:txBody>
      </p:sp>
      <p:sp>
        <p:nvSpPr>
          <p:cNvPr id="3" name="Subtitle 2"/>
          <p:cNvSpPr>
            <a:spLocks noGrp="1"/>
          </p:cNvSpPr>
          <p:nvPr>
            <p:ph type="subTitle" idx="1"/>
          </p:nvPr>
        </p:nvSpPr>
        <p:spPr/>
        <p:txBody>
          <a:bodyPr/>
          <a:lstStyle/>
          <a:p>
            <a:r>
              <a:rPr lang="en-US" dirty="0" smtClean="0"/>
              <a:t>Prof. Dr. Muhammad Kamran</a:t>
            </a:r>
          </a:p>
          <a:p>
            <a:r>
              <a:rPr lang="en-US" smtClean="0"/>
              <a:t>Lecture-8</a:t>
            </a:r>
            <a:endParaRPr lang="en-US" dirty="0" smtClean="0"/>
          </a:p>
          <a:p>
            <a:r>
              <a:rPr lang="en-US" dirty="0" smtClean="0"/>
              <a:t>mkamran@uet.edu.pk</a:t>
            </a:r>
            <a:endParaRPr lang="en-US" dirty="0"/>
          </a:p>
        </p:txBody>
      </p:sp>
    </p:spTree>
    <p:extLst>
      <p:ext uri="{BB962C8B-B14F-4D97-AF65-F5344CB8AC3E}">
        <p14:creationId xmlns:p14="http://schemas.microsoft.com/office/powerpoint/2010/main" val="178042101"/>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Lecture Contents</a:t>
            </a:r>
            <a:endParaRPr lang="en-US" dirty="0"/>
          </a:p>
        </p:txBody>
      </p:sp>
      <p:sp>
        <p:nvSpPr>
          <p:cNvPr id="3" name="Content Placeholder 2"/>
          <p:cNvSpPr>
            <a:spLocks noGrp="1"/>
          </p:cNvSpPr>
          <p:nvPr>
            <p:ph idx="1"/>
          </p:nvPr>
        </p:nvSpPr>
        <p:spPr/>
        <p:txBody>
          <a:bodyPr/>
          <a:lstStyle/>
          <a:p>
            <a:r>
              <a:rPr lang="en-US" dirty="0" smtClean="0"/>
              <a:t>Examples with different configurations</a:t>
            </a:r>
          </a:p>
          <a:p>
            <a:r>
              <a:rPr lang="en-US" dirty="0" smtClean="0"/>
              <a:t>IED</a:t>
            </a:r>
          </a:p>
          <a:p>
            <a:r>
              <a:rPr lang="en-US" dirty="0" smtClean="0"/>
              <a:t>SCADA</a:t>
            </a:r>
            <a:endParaRPr lang="en-US" dirty="0"/>
          </a:p>
        </p:txBody>
      </p:sp>
    </p:spTree>
    <p:extLst>
      <p:ext uri="{BB962C8B-B14F-4D97-AF65-F5344CB8AC3E}">
        <p14:creationId xmlns:p14="http://schemas.microsoft.com/office/powerpoint/2010/main" val="3101489625"/>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 square shaped distribution substation service are as shown in fig.  Square area is  4 mi</a:t>
            </a:r>
            <a:r>
              <a:rPr lang="en-US" baseline="30000" dirty="0" smtClean="0"/>
              <a:t>2</a:t>
            </a:r>
            <a:r>
              <a:rPr lang="en-US" dirty="0" smtClean="0"/>
              <a:t>  numerous three phase laterals.  Load is uniformly distributed with load </a:t>
            </a:r>
            <a:r>
              <a:rPr lang="en-US" dirty="0"/>
              <a:t>density </a:t>
            </a:r>
            <a:r>
              <a:rPr lang="en-US" dirty="0" smtClean="0"/>
              <a:t>2000 kVA/mi</a:t>
            </a:r>
            <a:r>
              <a:rPr lang="en-US" baseline="30000" dirty="0" smtClean="0"/>
              <a:t>2</a:t>
            </a:r>
            <a:r>
              <a:rPr lang="en-US" dirty="0" smtClean="0"/>
              <a:t>.  Demand factor is 0.6 and diversity factor is 1.2 with </a:t>
            </a:r>
            <a:r>
              <a:rPr lang="en-US" dirty="0" err="1" smtClean="0"/>
              <a:t>p.f</a:t>
            </a:r>
            <a:r>
              <a:rPr lang="en-US" dirty="0" smtClean="0"/>
              <a:t> 0.9 lagging.  Available substation sites are located at A and B. If designer selects site A as substation location with 2 mi long main and 16 3-phase 2 mi long literals.</a:t>
            </a:r>
          </a:p>
          <a:p>
            <a:r>
              <a:rPr lang="en-US" dirty="0" smtClean="0"/>
              <a:t>If site B is selected there will be 3 mi long feeder with 32 three phase 1 mile long lateral.  Which  site will be better? If system is 7.62/13.2 kV, 3-phase, 4 wire, grounded Y primary feeder which are made of #2/0 copper over head conductors.  Laterals are made #4 copper conductors and are all 3-phase, four wire and grounded Y. Which site is better with respect to voltage drops.</a:t>
            </a:r>
            <a:endParaRPr lang="en-US" dirty="0"/>
          </a:p>
        </p:txBody>
      </p:sp>
    </p:spTree>
    <p:extLst>
      <p:ext uri="{BB962C8B-B14F-4D97-AF65-F5344CB8AC3E}">
        <p14:creationId xmlns:p14="http://schemas.microsoft.com/office/powerpoint/2010/main" val="943811514"/>
      </p:ext>
    </p:extLst>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982919" y="1825625"/>
            <a:ext cx="6226162" cy="4351338"/>
          </a:xfrm>
          <a:prstGeom prst="rect">
            <a:avLst/>
          </a:prstGeom>
        </p:spPr>
      </p:pic>
    </p:spTree>
    <p:extLst>
      <p:ext uri="{BB962C8B-B14F-4D97-AF65-F5344CB8AC3E}">
        <p14:creationId xmlns:p14="http://schemas.microsoft.com/office/powerpoint/2010/main" val="1199127793"/>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038350" y="1948656"/>
            <a:ext cx="8115300" cy="4105275"/>
          </a:xfrm>
          <a:prstGeom prst="rect">
            <a:avLst/>
          </a:prstGeom>
        </p:spPr>
      </p:pic>
    </p:spTree>
    <p:extLst>
      <p:ext uri="{BB962C8B-B14F-4D97-AF65-F5344CB8AC3E}">
        <p14:creationId xmlns:p14="http://schemas.microsoft.com/office/powerpoint/2010/main" val="3360545203"/>
      </p:ext>
    </p:extLst>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365125"/>
            <a:ext cx="10515600" cy="5811838"/>
          </a:xfrm>
          <a:prstGeom prst="rect">
            <a:avLst/>
          </a:prstGeom>
        </p:spPr>
      </p:pic>
    </p:spTree>
    <p:extLst>
      <p:ext uri="{BB962C8B-B14F-4D97-AF65-F5344CB8AC3E}">
        <p14:creationId xmlns:p14="http://schemas.microsoft.com/office/powerpoint/2010/main" val="857493943"/>
      </p:ext>
    </p:extLst>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SCADA</a:t>
            </a:r>
            <a:endParaRPr lang="en-US" dirty="0"/>
          </a:p>
        </p:txBody>
      </p:sp>
      <p:sp>
        <p:nvSpPr>
          <p:cNvPr id="3" name="Content Placeholder 2"/>
          <p:cNvSpPr>
            <a:spLocks noGrp="1"/>
          </p:cNvSpPr>
          <p:nvPr>
            <p:ph idx="1"/>
          </p:nvPr>
        </p:nvSpPr>
        <p:spPr/>
        <p:txBody>
          <a:bodyPr/>
          <a:lstStyle/>
          <a:p>
            <a:r>
              <a:rPr lang="en-US" b="1" dirty="0"/>
              <a:t>Supervisory Control and Data Acquisition</a:t>
            </a:r>
            <a:r>
              <a:rPr lang="en-US" dirty="0"/>
              <a:t> or simply</a:t>
            </a:r>
            <a:r>
              <a:rPr lang="en-US" b="1" dirty="0"/>
              <a:t> SCADA</a:t>
            </a:r>
            <a:r>
              <a:rPr lang="en-US" dirty="0"/>
              <a:t> is one of the solutions available for data acquisition, monitor and control systems covering large geographical </a:t>
            </a:r>
            <a:r>
              <a:rPr lang="en-US" dirty="0" smtClean="0"/>
              <a:t>areas</a:t>
            </a:r>
          </a:p>
          <a:p>
            <a:r>
              <a:rPr lang="en-US" dirty="0" smtClean="0"/>
              <a:t>It </a:t>
            </a:r>
            <a:r>
              <a:rPr lang="en-US" dirty="0"/>
              <a:t>refers to the combination of data acquisition and telemetry</a:t>
            </a:r>
            <a:r>
              <a:rPr lang="en-US" dirty="0" smtClean="0"/>
              <a:t>.</a:t>
            </a:r>
          </a:p>
          <a:p>
            <a:r>
              <a:rPr lang="en-US" dirty="0"/>
              <a:t>SCADA systems are mainly used for the implementation of monitoring and control system of an equipment or a plant in several industries like power plants, oil and gas refining, water and waste control, telecommunications, etc</a:t>
            </a:r>
            <a:r>
              <a:rPr lang="en-US" dirty="0" smtClean="0"/>
              <a:t>.</a:t>
            </a:r>
          </a:p>
          <a:p>
            <a:endParaRPr lang="en-US" dirty="0"/>
          </a:p>
        </p:txBody>
      </p:sp>
    </p:spTree>
    <p:extLst>
      <p:ext uri="{BB962C8B-B14F-4D97-AF65-F5344CB8AC3E}">
        <p14:creationId xmlns:p14="http://schemas.microsoft.com/office/powerpoint/2010/main" val="330478211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02290" y="1390389"/>
            <a:ext cx="9369469" cy="5505189"/>
          </a:xfrm>
          <a:prstGeom prst="rect">
            <a:avLst/>
          </a:prstGeom>
        </p:spPr>
      </p:pic>
      <p:sp>
        <p:nvSpPr>
          <p:cNvPr id="2" name="Rectangle 1"/>
          <p:cNvSpPr/>
          <p:nvPr/>
        </p:nvSpPr>
        <p:spPr>
          <a:xfrm>
            <a:off x="3138573" y="476088"/>
            <a:ext cx="5738815" cy="369332"/>
          </a:xfrm>
          <a:prstGeom prst="rect">
            <a:avLst/>
          </a:prstGeom>
        </p:spPr>
        <p:txBody>
          <a:bodyPr wrap="square">
            <a:spAutoFit/>
          </a:bodyPr>
          <a:lstStyle/>
          <a:p>
            <a:r>
              <a:rPr lang="en-US" dirty="0"/>
              <a:t>Automated Meter </a:t>
            </a:r>
            <a:r>
              <a:rPr lang="en-US" dirty="0" smtClean="0"/>
              <a:t>Reading AMR, Remote terminal unit RTU </a:t>
            </a:r>
            <a:endParaRPr lang="en-US" dirty="0"/>
          </a:p>
        </p:txBody>
      </p:sp>
    </p:spTree>
    <p:extLst>
      <p:ext uri="{BB962C8B-B14F-4D97-AF65-F5344CB8AC3E}">
        <p14:creationId xmlns:p14="http://schemas.microsoft.com/office/powerpoint/2010/main" val="2931888925"/>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Feeder control using SCADA</a:t>
            </a:r>
            <a:endParaRPr lang="en-US" dirty="0"/>
          </a:p>
        </p:txBody>
      </p:sp>
      <p:sp>
        <p:nvSpPr>
          <p:cNvPr id="3" name="Content Placeholder 2"/>
          <p:cNvSpPr>
            <a:spLocks noGrp="1"/>
          </p:cNvSpPr>
          <p:nvPr>
            <p:ph idx="1"/>
          </p:nvPr>
        </p:nvSpPr>
        <p:spPr/>
        <p:txBody>
          <a:bodyPr/>
          <a:lstStyle/>
          <a:p>
            <a:pPr algn="just"/>
            <a:r>
              <a:rPr lang="en-US" dirty="0"/>
              <a:t>In this system, </a:t>
            </a:r>
            <a:r>
              <a:rPr lang="en-US" b="1" dirty="0"/>
              <a:t>SCADA architecture</a:t>
            </a:r>
            <a:r>
              <a:rPr lang="en-US" dirty="0"/>
              <a:t> continuously checks the faults and their location by using wireless fault detector units deployed at various feeding </a:t>
            </a:r>
            <a:r>
              <a:rPr lang="en-US" dirty="0" smtClean="0"/>
              <a:t>stations</a:t>
            </a:r>
          </a:p>
          <a:p>
            <a:pPr algn="just"/>
            <a:r>
              <a:rPr lang="en-US" dirty="0" smtClean="0"/>
              <a:t>In </a:t>
            </a:r>
            <a:r>
              <a:rPr lang="en-US" dirty="0"/>
              <a:t>addition, it facilitates the remote circuit switching and historical data collection of feeder parameters and their </a:t>
            </a:r>
            <a:r>
              <a:rPr lang="en-US" dirty="0" smtClean="0"/>
              <a:t>status</a:t>
            </a:r>
          </a:p>
          <a:p>
            <a:pPr algn="just"/>
            <a:r>
              <a:rPr lang="en-US" dirty="0" smtClean="0"/>
              <a:t>The </a:t>
            </a:r>
            <a:r>
              <a:rPr lang="en-US" dirty="0"/>
              <a:t>figure below illustrates feeder automation using SCADA.</a:t>
            </a:r>
          </a:p>
        </p:txBody>
      </p:sp>
    </p:spTree>
    <p:extLst>
      <p:ext uri="{BB962C8B-B14F-4D97-AF65-F5344CB8AC3E}">
        <p14:creationId xmlns:p14="http://schemas.microsoft.com/office/powerpoint/2010/main" val="1838229066"/>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electricaltechnology.org/wp-content/uploads/2015/09/Feeder-Automation-Control-by-SCAD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9660" y="563670"/>
            <a:ext cx="9732724" cy="5711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00245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185987" y="2024856"/>
            <a:ext cx="7386637" cy="3952875"/>
          </a:xfrm>
          <a:prstGeom prst="rect">
            <a:avLst/>
          </a:prstGeom>
        </p:spPr>
      </p:pic>
    </p:spTree>
    <p:extLst>
      <p:ext uri="{BB962C8B-B14F-4D97-AF65-F5344CB8AC3E}">
        <p14:creationId xmlns:p14="http://schemas.microsoft.com/office/powerpoint/2010/main" val="4077115260"/>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In the above typical </a:t>
            </a:r>
            <a:r>
              <a:rPr lang="en-US" b="1" i="1" dirty="0"/>
              <a:t>SCADA network</a:t>
            </a:r>
            <a:r>
              <a:rPr lang="en-US" dirty="0"/>
              <a:t>, different feeders (underground as well as overhead networks) are automated with modular and integrated devices in order to decrease the number and duration of </a:t>
            </a:r>
            <a:r>
              <a:rPr lang="en-US" dirty="0" smtClean="0"/>
              <a:t>outages</a:t>
            </a:r>
          </a:p>
          <a:p>
            <a:r>
              <a:rPr lang="en-US" dirty="0" smtClean="0"/>
              <a:t>Underground </a:t>
            </a:r>
            <a:r>
              <a:rPr lang="en-US" dirty="0"/>
              <a:t>and overhead fault detection devices provide accurate information about transient and permanent faults so that at the remote side preventive and corrective measures can be performed in order to reduce the fault repeatability.</a:t>
            </a:r>
          </a:p>
        </p:txBody>
      </p:sp>
    </p:spTree>
    <p:extLst>
      <p:ext uri="{BB962C8B-B14F-4D97-AF65-F5344CB8AC3E}">
        <p14:creationId xmlns:p14="http://schemas.microsoft.com/office/powerpoint/2010/main" val="40605979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Ring main units and Remote Control Units (RTUs) of underground and overhead network responsible for maintenance and operational duties such as remote load switching, capacitor bank insertion and voltage </a:t>
            </a:r>
            <a:r>
              <a:rPr lang="en-US" dirty="0" smtClean="0"/>
              <a:t>regulation</a:t>
            </a:r>
          </a:p>
          <a:p>
            <a:r>
              <a:rPr lang="en-US" dirty="0" smtClean="0"/>
              <a:t>The </a:t>
            </a:r>
            <a:r>
              <a:rPr lang="en-US" dirty="0"/>
              <a:t>entire network is connected with a communication medium in order to facilitate remote energy management at the central monitoring </a:t>
            </a:r>
            <a:r>
              <a:rPr lang="en-US" dirty="0" smtClean="0"/>
              <a:t>station</a:t>
            </a:r>
            <a:endParaRPr lang="en-US" dirty="0"/>
          </a:p>
        </p:txBody>
      </p:sp>
    </p:spTree>
    <p:extLst>
      <p:ext uri="{BB962C8B-B14F-4D97-AF65-F5344CB8AC3E}">
        <p14:creationId xmlns:p14="http://schemas.microsoft.com/office/powerpoint/2010/main" val="427631498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SCADA</a:t>
            </a:r>
            <a:endParaRPr lang="en-US" dirty="0"/>
          </a:p>
        </p:txBody>
      </p:sp>
      <p:sp>
        <p:nvSpPr>
          <p:cNvPr id="3" name="Content Placeholder 2"/>
          <p:cNvSpPr>
            <a:spLocks noGrp="1"/>
          </p:cNvSpPr>
          <p:nvPr>
            <p:ph idx="1"/>
          </p:nvPr>
        </p:nvSpPr>
        <p:spPr/>
        <p:txBody>
          <a:bodyPr>
            <a:normAutofit fontScale="92500" lnSpcReduction="20000"/>
          </a:bodyPr>
          <a:lstStyle/>
          <a:p>
            <a:pPr algn="just"/>
            <a:r>
              <a:rPr lang="en-US" dirty="0" smtClean="0"/>
              <a:t>Due </a:t>
            </a:r>
            <a:r>
              <a:rPr lang="en-US" dirty="0"/>
              <a:t>to timely recognition of faults, equipment damage can be avoided</a:t>
            </a:r>
          </a:p>
          <a:p>
            <a:pPr algn="just"/>
            <a:r>
              <a:rPr lang="en-US" dirty="0"/>
              <a:t>Continuous monitoring and control of distribution network is performed from remote locations</a:t>
            </a:r>
          </a:p>
          <a:p>
            <a:pPr algn="just"/>
            <a:r>
              <a:rPr lang="en-US" dirty="0"/>
              <a:t>Saves labor cost by eliminating manual operation of distribution equipment</a:t>
            </a:r>
          </a:p>
          <a:p>
            <a:pPr algn="just"/>
            <a:r>
              <a:rPr lang="en-US" dirty="0"/>
              <a:t>Reduce the outage time by a system-wide monitoring and generating alarms so as to address problems quickly</a:t>
            </a:r>
          </a:p>
          <a:p>
            <a:pPr algn="just"/>
            <a:r>
              <a:rPr lang="en-US" dirty="0"/>
              <a:t>Improves the continuity of service by restoring service after the occurrence of faults (temporary)</a:t>
            </a:r>
          </a:p>
          <a:p>
            <a:pPr algn="just"/>
            <a:r>
              <a:rPr lang="en-US" dirty="0"/>
              <a:t>Automatically improves the voltage profile by </a:t>
            </a:r>
            <a:r>
              <a:rPr lang="en-US" dirty="0">
                <a:hlinkClick r:id="rId2"/>
              </a:rPr>
              <a:t>power factor correction</a:t>
            </a:r>
            <a:r>
              <a:rPr lang="en-US" dirty="0"/>
              <a:t> and VAR control</a:t>
            </a:r>
          </a:p>
          <a:p>
            <a:pPr algn="just"/>
            <a:r>
              <a:rPr lang="en-US" dirty="0"/>
              <a:t>Facilitates the view of historian data in various ways</a:t>
            </a:r>
          </a:p>
          <a:p>
            <a:pPr algn="just"/>
            <a:r>
              <a:rPr lang="en-US" dirty="0"/>
              <a:t>Reduces the labor cost by reducing the staff required for meter reading</a:t>
            </a:r>
          </a:p>
          <a:p>
            <a:pPr algn="just"/>
            <a:endParaRPr lang="en-US" dirty="0"/>
          </a:p>
        </p:txBody>
      </p:sp>
    </p:spTree>
    <p:extLst>
      <p:ext uri="{BB962C8B-B14F-4D97-AF65-F5344CB8AC3E}">
        <p14:creationId xmlns:p14="http://schemas.microsoft.com/office/powerpoint/2010/main" val="145508960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Now a days in modern countries all routine substation functions are remotely controlled.  </a:t>
            </a:r>
          </a:p>
          <a:p>
            <a:r>
              <a:rPr lang="en-US" dirty="0" smtClean="0"/>
              <a:t>A complete SCADA system can perform the following substation functions:</a:t>
            </a:r>
          </a:p>
          <a:p>
            <a:r>
              <a:rPr lang="en-US" dirty="0" smtClean="0"/>
              <a:t>1-	Automatic bus sectioning</a:t>
            </a:r>
          </a:p>
          <a:p>
            <a:r>
              <a:rPr lang="en-US" dirty="0" smtClean="0"/>
              <a:t>2-	Automatic reclosing after fault</a:t>
            </a:r>
          </a:p>
          <a:p>
            <a:r>
              <a:rPr lang="en-US" dirty="0" smtClean="0"/>
              <a:t>3-	synchronous check</a:t>
            </a:r>
          </a:p>
          <a:p>
            <a:r>
              <a:rPr lang="en-US" dirty="0" smtClean="0"/>
              <a:t>4-     Protection of equipment in substation</a:t>
            </a:r>
          </a:p>
          <a:p>
            <a:r>
              <a:rPr lang="en-US" dirty="0" smtClean="0"/>
              <a:t>5-	Fault reporting</a:t>
            </a:r>
          </a:p>
          <a:p>
            <a:pPr marL="0" indent="0">
              <a:buNone/>
            </a:pPr>
            <a:endParaRPr lang="en-US" dirty="0"/>
          </a:p>
        </p:txBody>
      </p:sp>
    </p:spTree>
    <p:extLst>
      <p:ext uri="{BB962C8B-B14F-4D97-AF65-F5344CB8AC3E}">
        <p14:creationId xmlns:p14="http://schemas.microsoft.com/office/powerpoint/2010/main" val="1157902980"/>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6-	Transformer load balancing</a:t>
            </a:r>
          </a:p>
          <a:p>
            <a:r>
              <a:rPr lang="en-US" dirty="0" smtClean="0"/>
              <a:t>7-	Voltage and reactive power control</a:t>
            </a:r>
          </a:p>
          <a:p>
            <a:r>
              <a:rPr lang="en-US" dirty="0" smtClean="0"/>
              <a:t>8-	Equipment condition monitoring</a:t>
            </a:r>
          </a:p>
          <a:p>
            <a:r>
              <a:rPr lang="en-US" dirty="0" smtClean="0"/>
              <a:t>9-	Data acquisition</a:t>
            </a:r>
          </a:p>
          <a:p>
            <a:r>
              <a:rPr lang="en-US" dirty="0" smtClean="0"/>
              <a:t>10-	status monitoring</a:t>
            </a:r>
          </a:p>
          <a:p>
            <a:r>
              <a:rPr lang="en-US" dirty="0" smtClean="0"/>
              <a:t>11-	data logging</a:t>
            </a:r>
            <a:endParaRPr lang="en-US" dirty="0"/>
          </a:p>
        </p:txBody>
      </p:sp>
    </p:spTree>
    <p:extLst>
      <p:ext uri="{BB962C8B-B14F-4D97-AF65-F5344CB8AC3E}">
        <p14:creationId xmlns:p14="http://schemas.microsoft.com/office/powerpoint/2010/main" val="649834424"/>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524125" y="2491581"/>
            <a:ext cx="7143750" cy="3019425"/>
          </a:xfrm>
          <a:prstGeom prst="rect">
            <a:avLst/>
          </a:prstGeom>
        </p:spPr>
      </p:pic>
    </p:spTree>
    <p:extLst>
      <p:ext uri="{BB962C8B-B14F-4D97-AF65-F5344CB8AC3E}">
        <p14:creationId xmlns:p14="http://schemas.microsoft.com/office/powerpoint/2010/main" val="1812686038"/>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341120" y="1825625"/>
            <a:ext cx="9204960" cy="4351338"/>
          </a:xfrm>
          <a:prstGeom prst="rect">
            <a:avLst/>
          </a:prstGeom>
        </p:spPr>
      </p:pic>
    </p:spTree>
    <p:extLst>
      <p:ext uri="{BB962C8B-B14F-4D97-AF65-F5344CB8AC3E}">
        <p14:creationId xmlns:p14="http://schemas.microsoft.com/office/powerpoint/2010/main" val="3530249459"/>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smtClean="0"/>
              <a:t>All SCADA systems have two way data and voice communication between master and the remote stations</a:t>
            </a:r>
          </a:p>
          <a:p>
            <a:r>
              <a:rPr lang="en-US" dirty="0" smtClean="0"/>
              <a:t>Modems at the sending and receiving ends modulate, for example, put information on the carrier frequency and demodulate that is to remove information from the carrier</a:t>
            </a:r>
          </a:p>
          <a:p>
            <a:r>
              <a:rPr lang="en-US" dirty="0" smtClean="0"/>
              <a:t>Error detection codes are used to ensure correct data to be received and delivered</a:t>
            </a:r>
          </a:p>
          <a:p>
            <a:r>
              <a:rPr lang="en-US" dirty="0" smtClean="0"/>
              <a:t>Remote terminal unit RTU properly codes remote station information into the proper digital form for the modem to transmit, and to convert the signals received from the master into the proper form for each piece of remote equipment</a:t>
            </a:r>
            <a:endParaRPr lang="en-US" dirty="0"/>
          </a:p>
        </p:txBody>
      </p:sp>
    </p:spTree>
    <p:extLst>
      <p:ext uri="{BB962C8B-B14F-4D97-AF65-F5344CB8AC3E}">
        <p14:creationId xmlns:p14="http://schemas.microsoft.com/office/powerpoint/2010/main" val="1123546055"/>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stretch>
            <a:fillRect/>
          </a:stretch>
        </p:blipFill>
        <p:spPr>
          <a:xfrm>
            <a:off x="838200" y="477859"/>
            <a:ext cx="10515600" cy="4979194"/>
          </a:xfrm>
          <a:prstGeom prst="rect">
            <a:avLst/>
          </a:prstGeom>
        </p:spPr>
      </p:pic>
    </p:spTree>
    <p:extLst>
      <p:ext uri="{BB962C8B-B14F-4D97-AF65-F5344CB8AC3E}">
        <p14:creationId xmlns:p14="http://schemas.microsoft.com/office/powerpoint/2010/main" val="1331375885"/>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SCADA concepts</a:t>
            </a:r>
            <a:endParaRPr lang="en-US" dirty="0"/>
          </a:p>
        </p:txBody>
      </p:sp>
      <p:sp>
        <p:nvSpPr>
          <p:cNvPr id="3" name="Content Placeholder 2"/>
          <p:cNvSpPr>
            <a:spLocks noGrp="1"/>
          </p:cNvSpPr>
          <p:nvPr>
            <p:ph idx="1"/>
          </p:nvPr>
        </p:nvSpPr>
        <p:spPr/>
        <p:txBody>
          <a:bodyPr/>
          <a:lstStyle/>
          <a:p>
            <a:r>
              <a:rPr lang="en-US" dirty="0" smtClean="0"/>
              <a:t>The increasing competitive business environment of utilities, due to deregulation, is causing a re examination of SCADA as a part of the process of utility operations</a:t>
            </a:r>
          </a:p>
          <a:p>
            <a:r>
              <a:rPr lang="en-US" dirty="0" smtClean="0"/>
              <a:t>In advanced SCADA, WAN, work station based applications, have been incorporated which has provided access to substation controllers, automated mapping/ facility management system, crew dispatching and demand side load management</a:t>
            </a:r>
          </a:p>
          <a:p>
            <a:r>
              <a:rPr lang="en-US" dirty="0" smtClean="0"/>
              <a:t>Unlike centralized data base management system, the advanced contains instant replacement of any interconnected element</a:t>
            </a:r>
            <a:endParaRPr lang="en-US" dirty="0"/>
          </a:p>
        </p:txBody>
      </p:sp>
    </p:spTree>
    <p:extLst>
      <p:ext uri="{BB962C8B-B14F-4D97-AF65-F5344CB8AC3E}">
        <p14:creationId xmlns:p14="http://schemas.microsoft.com/office/powerpoint/2010/main" val="37654153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Typically distribution grids are structured according to the lay-out depicted in </a:t>
            </a:r>
            <a:r>
              <a:rPr lang="en-US" dirty="0" smtClean="0"/>
              <a:t>Figure</a:t>
            </a:r>
          </a:p>
          <a:p>
            <a:r>
              <a:rPr lang="en-US" dirty="0" smtClean="0"/>
              <a:t>Medium </a:t>
            </a:r>
            <a:r>
              <a:rPr lang="en-US" dirty="0"/>
              <a:t>voltage distribution rings are usually fitted with a normally-open point (NOP), splitting the ring into two separate feeders from an electrical-technical point of </a:t>
            </a:r>
            <a:r>
              <a:rPr lang="en-US" dirty="0" smtClean="0"/>
              <a:t>view</a:t>
            </a:r>
          </a:p>
          <a:p>
            <a:r>
              <a:rPr lang="en-US" dirty="0" smtClean="0"/>
              <a:t>The </a:t>
            </a:r>
            <a:r>
              <a:rPr lang="en-US" dirty="0"/>
              <a:t>purpose of the NOP is to ensure selectivity for protection systems and reduce the impact of faults in the grid by limiting the number of customers that are affected when protection </a:t>
            </a:r>
            <a:r>
              <a:rPr lang="en-US" dirty="0" smtClean="0"/>
              <a:t>trips</a:t>
            </a:r>
          </a:p>
          <a:p>
            <a:r>
              <a:rPr lang="en-US" dirty="0" smtClean="0"/>
              <a:t>However</a:t>
            </a:r>
            <a:r>
              <a:rPr lang="en-US" dirty="0"/>
              <a:t>, on the downside, the NOP might indirectly incur additional grid losses, by obstructing an optimal power flow</a:t>
            </a:r>
          </a:p>
        </p:txBody>
      </p:sp>
    </p:spTree>
    <p:extLst>
      <p:ext uri="{BB962C8B-B14F-4D97-AF65-F5344CB8AC3E}">
        <p14:creationId xmlns:p14="http://schemas.microsoft.com/office/powerpoint/2010/main" val="3103812936"/>
      </p:ext>
    </p:extLst>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In most applications today, SCADA and energy management system (EMS) operate only on the transmission and generation sides of system</a:t>
            </a:r>
          </a:p>
          <a:p>
            <a:r>
              <a:rPr lang="en-US" dirty="0" smtClean="0"/>
              <a:t>Work is still going on economic dispatch algorithms which efficiently include demand side load management and voltage </a:t>
            </a:r>
            <a:r>
              <a:rPr lang="en-US" smtClean="0"/>
              <a:t>control solution</a:t>
            </a:r>
            <a:endParaRPr lang="en-US"/>
          </a:p>
        </p:txBody>
      </p:sp>
    </p:spTree>
    <p:extLst>
      <p:ext uri="{BB962C8B-B14F-4D97-AF65-F5344CB8AC3E}">
        <p14:creationId xmlns:p14="http://schemas.microsoft.com/office/powerpoint/2010/main" val="2001943981"/>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379413"/>
            <a:ext cx="10515600" cy="5664994"/>
          </a:xfrm>
          <a:prstGeom prst="rect">
            <a:avLst/>
          </a:prstGeom>
        </p:spPr>
      </p:pic>
    </p:spTree>
    <p:extLst>
      <p:ext uri="{BB962C8B-B14F-4D97-AF65-F5344CB8AC3E}">
        <p14:creationId xmlns:p14="http://schemas.microsoft.com/office/powerpoint/2010/main" val="705737077"/>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365125"/>
            <a:ext cx="10515600" cy="5298281"/>
          </a:xfrm>
          <a:prstGeom prst="rect">
            <a:avLst/>
          </a:prstGeom>
        </p:spPr>
      </p:pic>
    </p:spTree>
    <p:extLst>
      <p:ext uri="{BB962C8B-B14F-4D97-AF65-F5344CB8AC3E}">
        <p14:creationId xmlns:p14="http://schemas.microsoft.com/office/powerpoint/2010/main" val="2375071155"/>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2357438"/>
            <a:ext cx="10515600" cy="3204118"/>
          </a:xfrm>
          <a:prstGeom prst="rect">
            <a:avLst/>
          </a:prstGeom>
        </p:spPr>
      </p:pic>
    </p:spTree>
    <p:extLst>
      <p:ext uri="{BB962C8B-B14F-4D97-AF65-F5344CB8AC3E}">
        <p14:creationId xmlns:p14="http://schemas.microsoft.com/office/powerpoint/2010/main" val="2772523006"/>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838200" y="365126"/>
            <a:ext cx="10515600" cy="5517356"/>
          </a:xfrm>
          <a:prstGeom prst="rect">
            <a:avLst/>
          </a:prstGeom>
        </p:spPr>
      </p:pic>
    </p:spTree>
    <p:extLst>
      <p:ext uri="{BB962C8B-B14F-4D97-AF65-F5344CB8AC3E}">
        <p14:creationId xmlns:p14="http://schemas.microsoft.com/office/powerpoint/2010/main" val="2283449327"/>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Planner’s considerations</a:t>
            </a:r>
            <a:endParaRPr lang="en-US" dirty="0"/>
          </a:p>
        </p:txBody>
      </p:sp>
      <p:sp>
        <p:nvSpPr>
          <p:cNvPr id="3" name="Content Placeholder 2"/>
          <p:cNvSpPr>
            <a:spLocks noGrp="1"/>
          </p:cNvSpPr>
          <p:nvPr>
            <p:ph idx="1"/>
          </p:nvPr>
        </p:nvSpPr>
        <p:spPr/>
        <p:txBody>
          <a:bodyPr/>
          <a:lstStyle/>
          <a:p>
            <a:r>
              <a:rPr lang="en-US" dirty="0" smtClean="0"/>
              <a:t>Reduction of substation design and construction costs</a:t>
            </a:r>
          </a:p>
          <a:p>
            <a:r>
              <a:rPr lang="en-US" dirty="0" smtClean="0"/>
              <a:t>Reduction of substation operating costs</a:t>
            </a:r>
          </a:p>
          <a:p>
            <a:r>
              <a:rPr lang="en-US" dirty="0" smtClean="0"/>
              <a:t>Overall lowering of power system operating costs</a:t>
            </a:r>
          </a:p>
          <a:p>
            <a:r>
              <a:rPr lang="en-US" dirty="0" smtClean="0"/>
              <a:t>Development of information for non SCADA functions</a:t>
            </a:r>
          </a:p>
          <a:p>
            <a:r>
              <a:rPr lang="en-US" dirty="0" smtClean="0"/>
              <a:t>Utilization of existing resources and company standard for hardware, software and data base generation</a:t>
            </a:r>
          </a:p>
          <a:p>
            <a:r>
              <a:rPr lang="en-US" dirty="0" smtClean="0"/>
              <a:t>Expansion of automated operations at the sub transmission and distribution levels</a:t>
            </a:r>
          </a:p>
          <a:p>
            <a:r>
              <a:rPr lang="en-US" dirty="0" smtClean="0"/>
              <a:t>Improved customer relations</a:t>
            </a:r>
            <a:endParaRPr lang="en-US" dirty="0"/>
          </a:p>
        </p:txBody>
      </p:sp>
    </p:spTree>
    <p:extLst>
      <p:ext uri="{BB962C8B-B14F-4D97-AF65-F5344CB8AC3E}">
        <p14:creationId xmlns:p14="http://schemas.microsoft.com/office/powerpoint/2010/main" val="2045069318"/>
      </p:ext>
    </p:extLst>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Developments in Integrated substation Automation</a:t>
            </a:r>
            <a:endParaRPr lang="en-US" dirty="0"/>
          </a:p>
        </p:txBody>
      </p:sp>
      <p:sp>
        <p:nvSpPr>
          <p:cNvPr id="3" name="Content Placeholder 2"/>
          <p:cNvSpPr>
            <a:spLocks noGrp="1"/>
          </p:cNvSpPr>
          <p:nvPr>
            <p:ph idx="1"/>
          </p:nvPr>
        </p:nvSpPr>
        <p:spPr/>
        <p:txBody>
          <a:bodyPr>
            <a:normAutofit lnSpcReduction="10000"/>
          </a:bodyPr>
          <a:lstStyle/>
          <a:p>
            <a:r>
              <a:rPr lang="en-US" dirty="0" smtClean="0"/>
              <a:t>As a substation integration and automation technology is fairly new, there are no industry standard definitions with the exception of the following definitions</a:t>
            </a:r>
          </a:p>
          <a:p>
            <a:r>
              <a:rPr lang="en-US" dirty="0" smtClean="0"/>
              <a:t>Intelligent Electronic Device (IED): Any device incorporating one or more processors with the capability to receive or send data/control from or to an external source, for example, digital relays, controllers, electronic multifunction meters</a:t>
            </a:r>
          </a:p>
          <a:p>
            <a:r>
              <a:rPr lang="en-US" dirty="0" smtClean="0"/>
              <a:t>IED integration: integration of protection, control and data acquisition functions into a minimal number of platforms to reduce capital and operating costs, reduce panel and control room space and eliminate redundant equipment and databases</a:t>
            </a:r>
            <a:endParaRPr lang="en-US" dirty="0"/>
          </a:p>
        </p:txBody>
      </p:sp>
    </p:spTree>
    <p:extLst>
      <p:ext uri="{BB962C8B-B14F-4D97-AF65-F5344CB8AC3E}">
        <p14:creationId xmlns:p14="http://schemas.microsoft.com/office/powerpoint/2010/main" val="1474717717"/>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smtClean="0"/>
              <a:t>Substation Automation: Deployment of substation and feeder operating functions and applications ranging from SCADA and alarm volt/VAR control in order to optimize the management of capital assets and enhance operation and maintenance efficiencies with minimal human intervention</a:t>
            </a:r>
          </a:p>
          <a:p>
            <a:pPr algn="just"/>
            <a:r>
              <a:rPr lang="en-US" dirty="0" smtClean="0"/>
              <a:t>Open System: A computer system that embodies supplier independent standards so that software can be applied on many different platforms and can interoperate with other applications on local and remote systems</a:t>
            </a:r>
            <a:endParaRPr lang="en-US" dirty="0"/>
          </a:p>
        </p:txBody>
      </p:sp>
    </p:spTree>
    <p:extLst>
      <p:ext uri="{BB962C8B-B14F-4D97-AF65-F5344CB8AC3E}">
        <p14:creationId xmlns:p14="http://schemas.microsoft.com/office/powerpoint/2010/main" val="4257874320"/>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IED (Intelligent Electronic Devices)</a:t>
            </a:r>
            <a:endParaRPr lang="en-US" dirty="0"/>
          </a:p>
        </p:txBody>
      </p:sp>
      <p:pic>
        <p:nvPicPr>
          <p:cNvPr id="4" name="Content Placeholder 3"/>
          <p:cNvPicPr>
            <a:picLocks noGrp="1" noChangeAspect="1"/>
          </p:cNvPicPr>
          <p:nvPr>
            <p:ph idx="1"/>
          </p:nvPr>
        </p:nvPicPr>
        <p:blipFill>
          <a:blip r:embed="rId2"/>
          <a:stretch>
            <a:fillRect/>
          </a:stretch>
        </p:blipFill>
        <p:spPr>
          <a:xfrm>
            <a:off x="838200" y="1690688"/>
            <a:ext cx="10165080" cy="3577431"/>
          </a:xfrm>
          <a:prstGeom prst="rect">
            <a:avLst/>
          </a:prstGeom>
        </p:spPr>
      </p:pic>
    </p:spTree>
    <p:extLst>
      <p:ext uri="{BB962C8B-B14F-4D97-AF65-F5344CB8AC3E}">
        <p14:creationId xmlns:p14="http://schemas.microsoft.com/office/powerpoint/2010/main" val="2243843588"/>
      </p:ext>
    </p:extLst>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728663" y="2028825"/>
            <a:ext cx="10625137" cy="2620169"/>
          </a:xfrm>
          <a:prstGeom prst="rect">
            <a:avLst/>
          </a:prstGeom>
        </p:spPr>
      </p:pic>
    </p:spTree>
    <p:extLst>
      <p:ext uri="{BB962C8B-B14F-4D97-AF65-F5344CB8AC3E}">
        <p14:creationId xmlns:p14="http://schemas.microsoft.com/office/powerpoint/2010/main" val="45129561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Basic Understanding</a:t>
            </a:r>
            <a:endParaRPr lang="en-US" dirty="0"/>
          </a:p>
        </p:txBody>
      </p:sp>
      <p:sp>
        <p:nvSpPr>
          <p:cNvPr id="3" name="Content Placeholder 2"/>
          <p:cNvSpPr>
            <a:spLocks noGrp="1"/>
          </p:cNvSpPr>
          <p:nvPr>
            <p:ph idx="1"/>
          </p:nvPr>
        </p:nvSpPr>
        <p:spPr/>
        <p:txBody>
          <a:bodyPr>
            <a:normAutofit fontScale="92500" lnSpcReduction="20000"/>
          </a:bodyPr>
          <a:lstStyle/>
          <a:p>
            <a:pPr algn="just"/>
            <a:r>
              <a:rPr lang="en-US" dirty="0"/>
              <a:t>To </a:t>
            </a:r>
            <a:r>
              <a:rPr lang="en-US" dirty="0" smtClean="0"/>
              <a:t>understand some of </a:t>
            </a:r>
            <a:r>
              <a:rPr lang="en-US" dirty="0"/>
              <a:t>the problems that the power industry faces let </a:t>
            </a:r>
            <a:r>
              <a:rPr lang="en-US" dirty="0" smtClean="0"/>
              <a:t>us briefly </a:t>
            </a:r>
            <a:r>
              <a:rPr lang="en-US" dirty="0"/>
              <a:t>review some of the characteristic </a:t>
            </a:r>
            <a:r>
              <a:rPr lang="en-US" dirty="0" smtClean="0"/>
              <a:t>features of generation and </a:t>
            </a:r>
            <a:r>
              <a:rPr lang="en-US" dirty="0"/>
              <a:t>transmission </a:t>
            </a:r>
            <a:endParaRPr lang="en-US" dirty="0" smtClean="0"/>
          </a:p>
          <a:p>
            <a:pPr algn="just"/>
            <a:r>
              <a:rPr lang="en-US" dirty="0"/>
              <a:t>The power system must</a:t>
            </a:r>
            <a:r>
              <a:rPr lang="en-US" dirty="0" smtClean="0"/>
              <a:t>, be capable of </a:t>
            </a:r>
            <a:r>
              <a:rPr lang="en-US" dirty="0"/>
              <a:t>matching the output from </a:t>
            </a:r>
            <a:r>
              <a:rPr lang="en-US" dirty="0" smtClean="0"/>
              <a:t>generators to </a:t>
            </a:r>
            <a:r>
              <a:rPr lang="en-US" dirty="0"/>
              <a:t>the </a:t>
            </a:r>
            <a:r>
              <a:rPr lang="en-US" dirty="0" smtClean="0"/>
              <a:t>demand at anytime </a:t>
            </a:r>
            <a:r>
              <a:rPr lang="en-US" dirty="0"/>
              <a:t>at </a:t>
            </a:r>
            <a:r>
              <a:rPr lang="en-US" dirty="0" smtClean="0"/>
              <a:t>a  specified voltage and frequency</a:t>
            </a:r>
          </a:p>
          <a:p>
            <a:r>
              <a:rPr lang="en-US" dirty="0" smtClean="0"/>
              <a:t>The difficulty encountered in this task </a:t>
            </a:r>
            <a:r>
              <a:rPr lang="en-US" dirty="0"/>
              <a:t>can be imagined from the fact that load </a:t>
            </a:r>
            <a:r>
              <a:rPr lang="en-US" dirty="0" smtClean="0"/>
              <a:t>variations over </a:t>
            </a:r>
            <a:r>
              <a:rPr lang="en-US" dirty="0"/>
              <a:t>a day </a:t>
            </a:r>
            <a:r>
              <a:rPr lang="en-US" dirty="0" smtClean="0"/>
              <a:t>comprises three </a:t>
            </a:r>
            <a:r>
              <a:rPr lang="en-US" dirty="0"/>
              <a:t>components-a steady component known as base load; a </a:t>
            </a:r>
            <a:r>
              <a:rPr lang="en-US" dirty="0" smtClean="0"/>
              <a:t>varying component whose daily pattern depends upon  the time </a:t>
            </a:r>
            <a:r>
              <a:rPr lang="en-US" dirty="0"/>
              <a:t>of day; weather</a:t>
            </a:r>
            <a:r>
              <a:rPr lang="en-US" dirty="0" smtClean="0"/>
              <a:t>, season, a popular festival</a:t>
            </a:r>
            <a:r>
              <a:rPr lang="en-US" dirty="0"/>
              <a:t>, </a:t>
            </a:r>
            <a:r>
              <a:rPr lang="en-US" dirty="0" smtClean="0"/>
              <a:t>etc. and a </a:t>
            </a:r>
            <a:r>
              <a:rPr lang="en-US" dirty="0"/>
              <a:t>purely randomly varying </a:t>
            </a:r>
            <a:r>
              <a:rPr lang="en-US" dirty="0" smtClean="0"/>
              <a:t>component of relatively               </a:t>
            </a:r>
            <a:r>
              <a:rPr lang="en-US" dirty="0"/>
              <a:t/>
            </a:r>
            <a:br>
              <a:rPr lang="en-US" dirty="0"/>
            </a:br>
            <a:r>
              <a:rPr lang="en-US" dirty="0"/>
              <a:t>small amplitude </a:t>
            </a:r>
            <a:br>
              <a:rPr lang="en-US" dirty="0"/>
            </a:br>
            <a:r>
              <a:rPr lang="en-US" dirty="0"/>
              <a:t> </a:t>
            </a:r>
            <a:br>
              <a:rPr lang="en-US" dirty="0"/>
            </a:br>
            <a:r>
              <a:rPr lang="en-US" dirty="0"/>
              <a:t/>
            </a:r>
            <a:br>
              <a:rPr lang="en-US" dirty="0"/>
            </a:br>
            <a:endParaRPr lang="en-US" dirty="0"/>
          </a:p>
        </p:txBody>
      </p:sp>
    </p:spTree>
    <p:extLst>
      <p:ext uri="{BB962C8B-B14F-4D97-AF65-F5344CB8AC3E}">
        <p14:creationId xmlns:p14="http://schemas.microsoft.com/office/powerpoint/2010/main" val="666275799"/>
      </p:ext>
    </p:extLst>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Substation Grounding</a:t>
            </a:r>
            <a:endParaRPr lang="en-US" dirty="0"/>
          </a:p>
        </p:txBody>
      </p:sp>
      <p:pic>
        <p:nvPicPr>
          <p:cNvPr id="4" name="Content Placeholder 3"/>
          <p:cNvPicPr>
            <a:picLocks noGrp="1" noChangeAspect="1"/>
          </p:cNvPicPr>
          <p:nvPr>
            <p:ph idx="1"/>
          </p:nvPr>
        </p:nvPicPr>
        <p:blipFill>
          <a:blip r:embed="rId2"/>
          <a:stretch>
            <a:fillRect/>
          </a:stretch>
        </p:blipFill>
        <p:spPr>
          <a:xfrm>
            <a:off x="838201" y="1800225"/>
            <a:ext cx="10234612" cy="3836487"/>
          </a:xfrm>
          <a:prstGeom prst="rect">
            <a:avLst/>
          </a:prstGeom>
        </p:spPr>
      </p:pic>
    </p:spTree>
    <p:extLst>
      <p:ext uri="{BB962C8B-B14F-4D97-AF65-F5344CB8AC3E}">
        <p14:creationId xmlns:p14="http://schemas.microsoft.com/office/powerpoint/2010/main" val="3610941482"/>
      </p:ext>
    </p:extLst>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347504" y="2476240"/>
            <a:ext cx="9463087" cy="3144044"/>
          </a:xfrm>
          <a:prstGeom prst="rect">
            <a:avLst/>
          </a:prstGeom>
        </p:spPr>
      </p:pic>
    </p:spTree>
    <p:extLst>
      <p:ext uri="{BB962C8B-B14F-4D97-AF65-F5344CB8AC3E}">
        <p14:creationId xmlns:p14="http://schemas.microsoft.com/office/powerpoint/2010/main" val="3250779650"/>
      </p:ext>
    </p:extLst>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942975" y="2071688"/>
            <a:ext cx="10410825" cy="3110706"/>
          </a:xfrm>
          <a:prstGeom prst="rect">
            <a:avLst/>
          </a:prstGeom>
        </p:spPr>
      </p:pic>
    </p:spTree>
    <p:extLst>
      <p:ext uri="{BB962C8B-B14F-4D97-AF65-F5344CB8AC3E}">
        <p14:creationId xmlns:p14="http://schemas.microsoft.com/office/powerpoint/2010/main" val="2535716493"/>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485775"/>
            <a:ext cx="10515600" cy="5691188"/>
          </a:xfrm>
          <a:prstGeom prst="rect">
            <a:avLst/>
          </a:prstGeom>
        </p:spPr>
      </p:pic>
    </p:spTree>
    <p:extLst>
      <p:ext uri="{BB962C8B-B14F-4D97-AF65-F5344CB8AC3E}">
        <p14:creationId xmlns:p14="http://schemas.microsoft.com/office/powerpoint/2010/main" val="1971031114"/>
      </p:ext>
    </p:extLst>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1825625"/>
            <a:ext cx="10515600" cy="4351338"/>
          </a:xfrm>
          <a:prstGeom prst="rect">
            <a:avLst/>
          </a:prstGeom>
        </p:spPr>
      </p:pic>
    </p:spTree>
    <p:extLst>
      <p:ext uri="{BB962C8B-B14F-4D97-AF65-F5344CB8AC3E}">
        <p14:creationId xmlns:p14="http://schemas.microsoft.com/office/powerpoint/2010/main" val="1324602314"/>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624012" y="3105944"/>
            <a:ext cx="8943975" cy="1790700"/>
          </a:xfrm>
          <a:prstGeom prst="rect">
            <a:avLst/>
          </a:prstGeom>
        </p:spPr>
      </p:pic>
    </p:spTree>
    <p:extLst>
      <p:ext uri="{BB962C8B-B14F-4D97-AF65-F5344CB8AC3E}">
        <p14:creationId xmlns:p14="http://schemas.microsoft.com/office/powerpoint/2010/main" val="1122863416"/>
      </p:ext>
    </p:extLst>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365126"/>
            <a:ext cx="10515600" cy="5479256"/>
          </a:xfrm>
          <a:prstGeom prst="rect">
            <a:avLst/>
          </a:prstGeom>
        </p:spPr>
      </p:pic>
    </p:spTree>
    <p:extLst>
      <p:ext uri="{BB962C8B-B14F-4D97-AF65-F5344CB8AC3E}">
        <p14:creationId xmlns:p14="http://schemas.microsoft.com/office/powerpoint/2010/main" val="1059233364"/>
      </p:ext>
    </p:extLst>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565711" y="1825625"/>
            <a:ext cx="9060578" cy="4351338"/>
          </a:xfrm>
          <a:prstGeom prst="rect">
            <a:avLst/>
          </a:prstGeom>
        </p:spPr>
      </p:pic>
    </p:spTree>
    <p:extLst>
      <p:ext uri="{BB962C8B-B14F-4D97-AF65-F5344CB8AC3E}">
        <p14:creationId xmlns:p14="http://schemas.microsoft.com/office/powerpoint/2010/main" val="4125649130"/>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Substation Grounding</a:t>
            </a:r>
            <a:endParaRPr lang="en-US" dirty="0"/>
          </a:p>
        </p:txBody>
      </p:sp>
      <p:pic>
        <p:nvPicPr>
          <p:cNvPr id="4" name="Content Placeholder 3"/>
          <p:cNvPicPr>
            <a:picLocks noGrp="1" noChangeAspect="1"/>
          </p:cNvPicPr>
          <p:nvPr>
            <p:ph idx="1"/>
          </p:nvPr>
        </p:nvPicPr>
        <p:blipFill>
          <a:blip r:embed="rId2"/>
          <a:stretch>
            <a:fillRect/>
          </a:stretch>
        </p:blipFill>
        <p:spPr>
          <a:xfrm>
            <a:off x="1762125" y="2401094"/>
            <a:ext cx="8667750" cy="3200400"/>
          </a:xfrm>
          <a:prstGeom prst="rect">
            <a:avLst/>
          </a:prstGeom>
        </p:spPr>
      </p:pic>
    </p:spTree>
    <p:extLst>
      <p:ext uri="{BB962C8B-B14F-4D97-AF65-F5344CB8AC3E}">
        <p14:creationId xmlns:p14="http://schemas.microsoft.com/office/powerpoint/2010/main" val="3620173290"/>
      </p:ext>
    </p:extLst>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1690688"/>
            <a:ext cx="10515600" cy="4282600"/>
          </a:xfrm>
          <a:prstGeom prst="rect">
            <a:avLst/>
          </a:prstGeom>
        </p:spPr>
      </p:pic>
    </p:spTree>
    <p:extLst>
      <p:ext uri="{BB962C8B-B14F-4D97-AF65-F5344CB8AC3E}">
        <p14:creationId xmlns:p14="http://schemas.microsoft.com/office/powerpoint/2010/main" val="21080789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Figure shows a </a:t>
            </a:r>
            <a:r>
              <a:rPr lang="en-US" dirty="0"/>
              <a:t>typical daily load curve</a:t>
            </a:r>
            <a:r>
              <a:rPr lang="en-US" dirty="0" smtClean="0"/>
              <a:t>.</a:t>
            </a:r>
          </a:p>
          <a:p>
            <a:r>
              <a:rPr lang="en-US" dirty="0" smtClean="0"/>
              <a:t>The </a:t>
            </a:r>
            <a:r>
              <a:rPr lang="en-US" dirty="0"/>
              <a:t>characteristics of a daily load curve on a </a:t>
            </a:r>
            <a:r>
              <a:rPr lang="en-US" dirty="0" smtClean="0"/>
              <a:t>gross basis are indicated by </a:t>
            </a:r>
            <a:r>
              <a:rPr lang="en-US" dirty="0"/>
              <a:t>peak load and </a:t>
            </a:r>
            <a:r>
              <a:rPr lang="en-US" dirty="0" smtClean="0"/>
              <a:t>the time </a:t>
            </a:r>
            <a:r>
              <a:rPr lang="en-US" dirty="0"/>
              <a:t>of its </a:t>
            </a:r>
            <a:r>
              <a:rPr lang="en-US" dirty="0" smtClean="0"/>
              <a:t>occurrence and </a:t>
            </a:r>
            <a:r>
              <a:rPr lang="en-US" dirty="0"/>
              <a:t>load factor defined </a:t>
            </a:r>
            <a:r>
              <a:rPr lang="en-US" dirty="0" smtClean="0"/>
              <a:t>as;</a:t>
            </a:r>
          </a:p>
          <a:p>
            <a:r>
              <a:rPr lang="en-US" dirty="0" smtClean="0"/>
              <a:t>Average load/ </a:t>
            </a:r>
            <a:r>
              <a:rPr lang="en-US" dirty="0"/>
              <a:t>maximum (peak</a:t>
            </a:r>
            <a:r>
              <a:rPr lang="en-US" dirty="0" smtClean="0"/>
              <a:t>) load = </a:t>
            </a:r>
            <a:r>
              <a:rPr lang="en-US" dirty="0"/>
              <a:t>less than </a:t>
            </a:r>
            <a:r>
              <a:rPr lang="en-US" dirty="0" smtClean="0"/>
              <a:t>unity</a:t>
            </a:r>
          </a:p>
          <a:p>
            <a:pPr marL="0" indent="0">
              <a:buNone/>
            </a:pPr>
            <a:r>
              <a:rPr lang="en-US" dirty="0"/>
              <a:t/>
            </a:r>
            <a:br>
              <a:rPr lang="en-US" dirty="0"/>
            </a:br>
            <a:r>
              <a:rPr lang="en-US" dirty="0"/>
              <a:t/>
            </a:r>
            <a:br>
              <a:rPr lang="en-US" dirty="0"/>
            </a:br>
            <a:r>
              <a:rPr lang="en-US" dirty="0"/>
              <a:t> </a:t>
            </a:r>
            <a:br>
              <a:rPr lang="en-US" dirty="0"/>
            </a:br>
            <a:endParaRPr lang="en-US" dirty="0"/>
          </a:p>
        </p:txBody>
      </p:sp>
      <p:pic>
        <p:nvPicPr>
          <p:cNvPr id="4" name="Picture 3"/>
          <p:cNvPicPr>
            <a:picLocks noChangeAspect="1"/>
          </p:cNvPicPr>
          <p:nvPr/>
        </p:nvPicPr>
        <p:blipFill>
          <a:blip r:embed="rId2"/>
          <a:stretch>
            <a:fillRect/>
          </a:stretch>
        </p:blipFill>
        <p:spPr>
          <a:xfrm>
            <a:off x="3641124" y="4001294"/>
            <a:ext cx="3352800" cy="2676525"/>
          </a:xfrm>
          <a:prstGeom prst="rect">
            <a:avLst/>
          </a:prstGeom>
        </p:spPr>
      </p:pic>
    </p:spTree>
    <p:extLst>
      <p:ext uri="{BB962C8B-B14F-4D97-AF65-F5344CB8AC3E}">
        <p14:creationId xmlns:p14="http://schemas.microsoft.com/office/powerpoint/2010/main" val="3307849037"/>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p:cNvPicPr>
            <a:picLocks noGrp="1" noChangeAspect="1"/>
          </p:cNvPicPr>
          <p:nvPr>
            <p:ph idx="1"/>
          </p:nvPr>
        </p:nvPicPr>
        <p:blipFill>
          <a:blip r:embed="rId2"/>
          <a:stretch>
            <a:fillRect/>
          </a:stretch>
        </p:blipFill>
        <p:spPr>
          <a:xfrm>
            <a:off x="1298127" y="1825625"/>
            <a:ext cx="9595745" cy="4351338"/>
          </a:xfrm>
          <a:prstGeom prst="rect">
            <a:avLst/>
          </a:prstGeom>
        </p:spPr>
      </p:pic>
    </p:spTree>
    <p:extLst>
      <p:ext uri="{BB962C8B-B14F-4D97-AF65-F5344CB8AC3E}">
        <p14:creationId xmlns:p14="http://schemas.microsoft.com/office/powerpoint/2010/main" val="2052164442"/>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619250" y="2748756"/>
            <a:ext cx="8953500" cy="2505075"/>
          </a:xfrm>
          <a:prstGeom prst="rect">
            <a:avLst/>
          </a:prstGeom>
        </p:spPr>
      </p:pic>
    </p:spTree>
    <p:extLst>
      <p:ext uri="{BB962C8B-B14F-4D97-AF65-F5344CB8AC3E}">
        <p14:creationId xmlns:p14="http://schemas.microsoft.com/office/powerpoint/2010/main" val="3752477782"/>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690687" y="2934494"/>
            <a:ext cx="8810625" cy="2133600"/>
          </a:xfrm>
          <a:prstGeom prst="rect">
            <a:avLst/>
          </a:prstGeom>
        </p:spPr>
      </p:pic>
    </p:spTree>
    <p:extLst>
      <p:ext uri="{BB962C8B-B14F-4D97-AF65-F5344CB8AC3E}">
        <p14:creationId xmlns:p14="http://schemas.microsoft.com/office/powerpoint/2010/main" val="3345640359"/>
      </p:ext>
    </p:extLst>
  </p:cSld>
  <p:clrMapOvr>
    <a:masterClrMapping/>
  </p:clrMapOvr>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790700" y="3248819"/>
            <a:ext cx="8610600" cy="1504950"/>
          </a:xfrm>
          <a:prstGeom prst="rect">
            <a:avLst/>
          </a:prstGeom>
        </p:spPr>
      </p:pic>
    </p:spTree>
    <p:extLst>
      <p:ext uri="{BB962C8B-B14F-4D97-AF65-F5344CB8AC3E}">
        <p14:creationId xmlns:p14="http://schemas.microsoft.com/office/powerpoint/2010/main" val="1524079261"/>
      </p:ext>
    </p:extLst>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Earthing</a:t>
            </a:r>
            <a:r>
              <a:rPr lang="en-US" dirty="0" smtClean="0"/>
              <a:t> Poles</a:t>
            </a:r>
            <a:endParaRPr lang="en-US" dirty="0"/>
          </a:p>
        </p:txBody>
      </p:sp>
      <p:pic>
        <p:nvPicPr>
          <p:cNvPr id="4" name="Content Placeholder 3"/>
          <p:cNvPicPr>
            <a:picLocks noGrp="1" noChangeAspect="1"/>
          </p:cNvPicPr>
          <p:nvPr>
            <p:ph idx="1"/>
          </p:nvPr>
        </p:nvPicPr>
        <p:blipFill>
          <a:blip r:embed="rId2"/>
          <a:stretch>
            <a:fillRect/>
          </a:stretch>
        </p:blipFill>
        <p:spPr>
          <a:xfrm>
            <a:off x="3224212" y="2153444"/>
            <a:ext cx="5743575" cy="3695700"/>
          </a:xfrm>
          <a:prstGeom prst="rect">
            <a:avLst/>
          </a:prstGeom>
        </p:spPr>
      </p:pic>
    </p:spTree>
    <p:extLst>
      <p:ext uri="{BB962C8B-B14F-4D97-AF65-F5344CB8AC3E}">
        <p14:creationId xmlns:p14="http://schemas.microsoft.com/office/powerpoint/2010/main" val="46155114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The earth systems on utility poles have many parallel ground connections making this a perfect location for using the clamp-on </a:t>
            </a:r>
            <a:r>
              <a:rPr lang="en-US" dirty="0" smtClean="0"/>
              <a:t>method</a:t>
            </a:r>
          </a:p>
          <a:p>
            <a:r>
              <a:rPr lang="en-US" dirty="0" smtClean="0"/>
              <a:t>Each</a:t>
            </a:r>
            <a:r>
              <a:rPr lang="en-US" dirty="0"/>
              <a:t> pole has a ground electrode to maintain fault and lightning protection, and </a:t>
            </a:r>
            <a:r>
              <a:rPr lang="en-US" dirty="0">
                <a:hlinkClick r:id="rId2"/>
              </a:rPr>
              <a:t>pole mounted transformers</a:t>
            </a:r>
            <a:r>
              <a:rPr lang="en-US" dirty="0"/>
              <a:t> have two electrodes on star configured </a:t>
            </a:r>
            <a:r>
              <a:rPr lang="en-US" dirty="0" smtClean="0"/>
              <a:t>systems</a:t>
            </a:r>
            <a:endParaRPr lang="en-US" dirty="0"/>
          </a:p>
        </p:txBody>
      </p:sp>
    </p:spTree>
    <p:extLst>
      <p:ext uri="{BB962C8B-B14F-4D97-AF65-F5344CB8AC3E}">
        <p14:creationId xmlns:p14="http://schemas.microsoft.com/office/powerpoint/2010/main" val="276161303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Lightning Protection</a:t>
            </a:r>
            <a:endParaRPr lang="en-US" dirty="0"/>
          </a:p>
        </p:txBody>
      </p:sp>
      <p:sp>
        <p:nvSpPr>
          <p:cNvPr id="3" name="Content Placeholder 2"/>
          <p:cNvSpPr>
            <a:spLocks noGrp="1"/>
          </p:cNvSpPr>
          <p:nvPr>
            <p:ph idx="1"/>
          </p:nvPr>
        </p:nvSpPr>
        <p:spPr/>
        <p:txBody>
          <a:bodyPr/>
          <a:lstStyle/>
          <a:p>
            <a:pPr fontAlgn="base"/>
            <a:r>
              <a:rPr lang="en-US" dirty="0" smtClean="0"/>
              <a:t>Another </a:t>
            </a:r>
            <a:r>
              <a:rPr lang="en-US" dirty="0"/>
              <a:t>ideal application for the clamp-on test method is to test ground electrodes on lightning </a:t>
            </a:r>
            <a:r>
              <a:rPr lang="en-US" dirty="0" smtClean="0"/>
              <a:t>protection</a:t>
            </a:r>
          </a:p>
          <a:p>
            <a:pPr fontAlgn="base"/>
            <a:r>
              <a:rPr lang="en-US" dirty="0" smtClean="0"/>
              <a:t>Lightning </a:t>
            </a:r>
            <a:r>
              <a:rPr lang="en-US" dirty="0"/>
              <a:t>protection on any building is </a:t>
            </a:r>
            <a:r>
              <a:rPr lang="en-US" b="1" dirty="0"/>
              <a:t>only as effective as the quality of its grounding</a:t>
            </a:r>
            <a:r>
              <a:rPr lang="en-US" dirty="0"/>
              <a:t>.</a:t>
            </a:r>
          </a:p>
          <a:p>
            <a:pPr fontAlgn="base"/>
            <a:r>
              <a:rPr lang="en-US" dirty="0"/>
              <a:t>Electrodes are normally placed at each corner of a building with extra electrodes between on larger </a:t>
            </a:r>
            <a:r>
              <a:rPr lang="en-US" dirty="0" smtClean="0"/>
              <a:t>buildings</a:t>
            </a:r>
          </a:p>
          <a:p>
            <a:pPr fontAlgn="base"/>
            <a:r>
              <a:rPr lang="en-US" dirty="0" smtClean="0"/>
              <a:t>The </a:t>
            </a:r>
            <a:r>
              <a:rPr lang="en-US" dirty="0"/>
              <a:t>conductors used are typically copper tapes up to 50 mm wide.</a:t>
            </a:r>
          </a:p>
          <a:p>
            <a:pPr fontAlgn="base"/>
            <a:r>
              <a:rPr lang="en-US" dirty="0"/>
              <a:t>The following figure shows a typical lightning protection circuit </a:t>
            </a:r>
            <a:r>
              <a:rPr lang="en-US" b="1" dirty="0"/>
              <a:t>where a clamp-on ground tester is clamped around the electrode</a:t>
            </a:r>
            <a:r>
              <a:rPr lang="en-US" dirty="0"/>
              <a:t>.</a:t>
            </a:r>
          </a:p>
        </p:txBody>
      </p:sp>
    </p:spTree>
    <p:extLst>
      <p:ext uri="{BB962C8B-B14F-4D97-AF65-F5344CB8AC3E}">
        <p14:creationId xmlns:p14="http://schemas.microsoft.com/office/powerpoint/2010/main" val="123332503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952750" y="2320131"/>
            <a:ext cx="6286500" cy="3362325"/>
          </a:xfrm>
          <a:prstGeom prst="rect">
            <a:avLst/>
          </a:prstGeom>
        </p:spPr>
      </p:pic>
    </p:spTree>
    <p:extLst>
      <p:ext uri="{BB962C8B-B14F-4D97-AF65-F5344CB8AC3E}">
        <p14:creationId xmlns:p14="http://schemas.microsoft.com/office/powerpoint/2010/main" val="318841816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 Mounted Transformers</a:t>
            </a:r>
            <a:endParaRPr lang="en-US" dirty="0"/>
          </a:p>
        </p:txBody>
      </p:sp>
      <p:sp>
        <p:nvSpPr>
          <p:cNvPr id="3" name="Content Placeholder 2"/>
          <p:cNvSpPr>
            <a:spLocks noGrp="1"/>
          </p:cNvSpPr>
          <p:nvPr>
            <p:ph idx="1"/>
          </p:nvPr>
        </p:nvSpPr>
        <p:spPr/>
        <p:txBody>
          <a:bodyPr/>
          <a:lstStyle/>
          <a:p>
            <a:pPr fontAlgn="base"/>
            <a:r>
              <a:rPr lang="en-US" dirty="0"/>
              <a:t>Pad-mounted transformer ground electrodes can be verified using the clamp-on </a:t>
            </a:r>
            <a:r>
              <a:rPr lang="en-US" dirty="0" smtClean="0"/>
              <a:t>method </a:t>
            </a:r>
          </a:p>
          <a:p>
            <a:pPr fontAlgn="base"/>
            <a:r>
              <a:rPr lang="en-US" dirty="0" smtClean="0"/>
              <a:t>However</a:t>
            </a:r>
            <a:r>
              <a:rPr lang="en-US" dirty="0"/>
              <a:t>, sometimes there are a number of connections to the same electrode so the user may have </a:t>
            </a:r>
            <a:r>
              <a:rPr lang="en-US" b="1" dirty="0"/>
              <a:t>to clamp around the electrode itself below the connections</a:t>
            </a:r>
            <a:r>
              <a:rPr lang="en-US" dirty="0"/>
              <a:t>.</a:t>
            </a:r>
          </a:p>
          <a:p>
            <a:pPr marL="0" indent="0">
              <a:buNone/>
            </a:pPr>
            <a:endParaRPr lang="en-US" dirty="0"/>
          </a:p>
        </p:txBody>
      </p:sp>
    </p:spTree>
    <p:extLst>
      <p:ext uri="{BB962C8B-B14F-4D97-AF65-F5344CB8AC3E}">
        <p14:creationId xmlns:p14="http://schemas.microsoft.com/office/powerpoint/2010/main" val="284405184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816925" y="2082006"/>
            <a:ext cx="6860350" cy="3838575"/>
          </a:xfrm>
          <a:prstGeom prst="rect">
            <a:avLst/>
          </a:prstGeom>
        </p:spPr>
      </p:pic>
    </p:spTree>
    <p:extLst>
      <p:ext uri="{BB962C8B-B14F-4D97-AF65-F5344CB8AC3E}">
        <p14:creationId xmlns:p14="http://schemas.microsoft.com/office/powerpoint/2010/main" val="3954130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Lecture Contents</a:t>
            </a:r>
            <a:endParaRPr lang="en-US" dirty="0"/>
          </a:p>
        </p:txBody>
      </p:sp>
      <p:sp>
        <p:nvSpPr>
          <p:cNvPr id="3" name="Content Placeholder 2"/>
          <p:cNvSpPr>
            <a:spLocks noGrp="1"/>
          </p:cNvSpPr>
          <p:nvPr>
            <p:ph idx="1"/>
          </p:nvPr>
        </p:nvSpPr>
        <p:spPr/>
        <p:txBody>
          <a:bodyPr/>
          <a:lstStyle/>
          <a:p>
            <a:r>
              <a:rPr lang="en-US" dirty="0" smtClean="0"/>
              <a:t>Introduction to Course </a:t>
            </a:r>
          </a:p>
          <a:p>
            <a:pPr lvl="1"/>
            <a:r>
              <a:rPr lang="en-US" dirty="0" smtClean="0"/>
              <a:t>Distribution System Planning</a:t>
            </a:r>
          </a:p>
          <a:p>
            <a:pPr lvl="1"/>
            <a:r>
              <a:rPr lang="en-US" dirty="0" smtClean="0"/>
              <a:t>Calculations for the Generation planning and cable pricing</a:t>
            </a:r>
          </a:p>
          <a:p>
            <a:pPr lvl="1"/>
            <a:r>
              <a:rPr lang="en-US" dirty="0" smtClean="0"/>
              <a:t>Factors Affecting the System Planning</a:t>
            </a:r>
          </a:p>
          <a:p>
            <a:pPr lvl="1"/>
            <a:r>
              <a:rPr lang="en-US" dirty="0" smtClean="0"/>
              <a:t>Distribution planning </a:t>
            </a:r>
          </a:p>
          <a:p>
            <a:pPr lvl="1"/>
            <a:r>
              <a:rPr lang="en-US" dirty="0" smtClean="0"/>
              <a:t>Basic Definitions</a:t>
            </a:r>
            <a:endParaRPr lang="en-US" dirty="0"/>
          </a:p>
        </p:txBody>
      </p:sp>
    </p:spTree>
    <p:extLst>
      <p:ext uri="{BB962C8B-B14F-4D97-AF65-F5344CB8AC3E}">
        <p14:creationId xmlns:p14="http://schemas.microsoft.com/office/powerpoint/2010/main" val="241186980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The average load determines the energy consumption over the day, </a:t>
            </a:r>
            <a:r>
              <a:rPr lang="en-US" dirty="0" smtClean="0"/>
              <a:t>while the </a:t>
            </a:r>
            <a:r>
              <a:rPr lang="en-US" dirty="0"/>
              <a:t>peak load along with considerations of standby capacity determines </a:t>
            </a:r>
            <a:r>
              <a:rPr lang="en-US" dirty="0" smtClean="0"/>
              <a:t>plant capacity </a:t>
            </a:r>
            <a:r>
              <a:rPr lang="en-US" dirty="0"/>
              <a:t>for meeting the load </a:t>
            </a:r>
            <a:endParaRPr lang="en-US" dirty="0" smtClean="0"/>
          </a:p>
          <a:p>
            <a:r>
              <a:rPr lang="en-US" dirty="0" smtClean="0"/>
              <a:t>A high load factor helps in drawing more energy from a given installation</a:t>
            </a:r>
          </a:p>
          <a:p>
            <a:pPr marL="0" indent="0">
              <a:buNone/>
            </a:pPr>
            <a:r>
              <a:rPr lang="en-US" dirty="0" smtClean="0"/>
              <a:t> </a:t>
            </a: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3566494667"/>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Pole Mounted Transformers</a:t>
            </a:r>
            <a:endParaRPr lang="en-US" dirty="0"/>
          </a:p>
        </p:txBody>
      </p:sp>
      <p:sp>
        <p:nvSpPr>
          <p:cNvPr id="3" name="Content Placeholder 2"/>
          <p:cNvSpPr>
            <a:spLocks noGrp="1"/>
          </p:cNvSpPr>
          <p:nvPr>
            <p:ph idx="1"/>
          </p:nvPr>
        </p:nvSpPr>
        <p:spPr/>
        <p:txBody>
          <a:bodyPr/>
          <a:lstStyle/>
          <a:p>
            <a:pPr fontAlgn="base"/>
            <a:r>
              <a:rPr lang="en-US" dirty="0"/>
              <a:t>Remember the golden rules of clamp-on testing, “</a:t>
            </a:r>
            <a:r>
              <a:rPr lang="en-US" b="1" dirty="0"/>
              <a:t>there must be a loop resistance to measure</a:t>
            </a:r>
            <a:r>
              <a:rPr lang="en-US" dirty="0"/>
              <a:t>”! There are some occasions with utility poles where that loop does not </a:t>
            </a:r>
            <a:r>
              <a:rPr lang="en-US" dirty="0" smtClean="0"/>
              <a:t>exist.</a:t>
            </a:r>
            <a:endParaRPr lang="en-US" dirty="0"/>
          </a:p>
          <a:p>
            <a:pPr fontAlgn="base"/>
            <a:r>
              <a:rPr lang="en-US" dirty="0"/>
              <a:t>The figure below illustrates a system with a star-delta transformer mounted on a pole with two sets of electrodes.</a:t>
            </a:r>
          </a:p>
        </p:txBody>
      </p:sp>
    </p:spTree>
    <p:extLst>
      <p:ext uri="{BB962C8B-B14F-4D97-AF65-F5344CB8AC3E}">
        <p14:creationId xmlns:p14="http://schemas.microsoft.com/office/powerpoint/2010/main" val="156610164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541319" y="1825625"/>
            <a:ext cx="5391447" cy="4351338"/>
          </a:xfrm>
          <a:prstGeom prst="rect">
            <a:avLst/>
          </a:prstGeom>
        </p:spPr>
      </p:pic>
    </p:spTree>
    <p:extLst>
      <p:ext uri="{BB962C8B-B14F-4D97-AF65-F5344CB8AC3E}">
        <p14:creationId xmlns:p14="http://schemas.microsoft.com/office/powerpoint/2010/main" val="85489092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fontAlgn="base"/>
            <a:r>
              <a:rPr lang="en-US" dirty="0"/>
              <a:t>Neither set of electrodes are connected to an overhead earth </a:t>
            </a:r>
            <a:r>
              <a:rPr lang="en-US" dirty="0" smtClean="0"/>
              <a:t>cable</a:t>
            </a:r>
          </a:p>
          <a:p>
            <a:pPr fontAlgn="base"/>
            <a:r>
              <a:rPr lang="en-US" dirty="0" smtClean="0"/>
              <a:t>One </a:t>
            </a:r>
            <a:r>
              <a:rPr lang="en-US" dirty="0"/>
              <a:t>is connected to the metal case of the transformer, and the other is connected to the star point of the LV secondary winding.</a:t>
            </a:r>
          </a:p>
          <a:p>
            <a:pPr fontAlgn="base"/>
            <a:r>
              <a:rPr lang="en-US" dirty="0"/>
              <a:t>The danger here is that the loop measured could be between the two sets of electrodes, with part of the loop being the resistance of the wood pole, resulting in a high </a:t>
            </a:r>
            <a:r>
              <a:rPr lang="en-US" dirty="0" smtClean="0"/>
              <a:t>measurement</a:t>
            </a:r>
          </a:p>
          <a:p>
            <a:pPr fontAlgn="base"/>
            <a:r>
              <a:rPr lang="en-US" b="1" dirty="0" smtClean="0"/>
              <a:t>This </a:t>
            </a:r>
            <a:r>
              <a:rPr lang="en-US" b="1" dirty="0"/>
              <a:t>could mislead the user into believing there is a problem when in fact there isn’t one.</a:t>
            </a:r>
            <a:endParaRPr lang="en-US" dirty="0"/>
          </a:p>
        </p:txBody>
      </p:sp>
    </p:spTree>
    <p:extLst>
      <p:ext uri="{BB962C8B-B14F-4D97-AF65-F5344CB8AC3E}">
        <p14:creationId xmlns:p14="http://schemas.microsoft.com/office/powerpoint/2010/main" val="1411715427"/>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940342" y="1825625"/>
            <a:ext cx="6311315" cy="4351338"/>
          </a:xfrm>
          <a:prstGeom prst="rect">
            <a:avLst/>
          </a:prstGeom>
        </p:spPr>
      </p:pic>
    </p:spTree>
    <p:extLst>
      <p:ext uri="{BB962C8B-B14F-4D97-AF65-F5344CB8AC3E}">
        <p14:creationId xmlns:p14="http://schemas.microsoft.com/office/powerpoint/2010/main" val="70418837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fontAlgn="base"/>
            <a:r>
              <a:rPr lang="en-US" dirty="0"/>
              <a:t>In contrast, in </a:t>
            </a:r>
            <a:r>
              <a:rPr lang="en-US" dirty="0" smtClean="0"/>
              <a:t>arrangement given in previous slide, </a:t>
            </a:r>
            <a:r>
              <a:rPr lang="en-US" dirty="0"/>
              <a:t>there is a connection to local distribution and its local ground </a:t>
            </a:r>
            <a:r>
              <a:rPr lang="en-US" dirty="0" smtClean="0"/>
              <a:t>system</a:t>
            </a:r>
          </a:p>
          <a:p>
            <a:pPr fontAlgn="base"/>
            <a:r>
              <a:rPr lang="en-US" dirty="0" smtClean="0"/>
              <a:t>This </a:t>
            </a:r>
            <a:r>
              <a:rPr lang="en-US" dirty="0"/>
              <a:t>means we now have an earth loop to measure and a measurement may be </a:t>
            </a:r>
            <a:r>
              <a:rPr lang="en-US" dirty="0" smtClean="0"/>
              <a:t>taken</a:t>
            </a:r>
            <a:endParaRPr lang="en-US" dirty="0"/>
          </a:p>
          <a:p>
            <a:pPr fontAlgn="base"/>
            <a:r>
              <a:rPr lang="en-US" dirty="0"/>
              <a:t>However, remember the </a:t>
            </a:r>
            <a:r>
              <a:rPr lang="en-US" dirty="0">
                <a:hlinkClick r:id="rId2"/>
              </a:rPr>
              <a:t>resistance measurement</a:t>
            </a:r>
            <a:r>
              <a:rPr lang="en-US" dirty="0"/>
              <a:t> taken is a combination of the two earths in series.</a:t>
            </a:r>
          </a:p>
        </p:txBody>
      </p:sp>
    </p:spTree>
    <p:extLst>
      <p:ext uri="{BB962C8B-B14F-4D97-AF65-F5344CB8AC3E}">
        <p14:creationId xmlns:p14="http://schemas.microsoft.com/office/powerpoint/2010/main" val="42611131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Special topic of grounding Resistance Testing</a:t>
            </a:r>
            <a:endParaRPr lang="en-US" dirty="0"/>
          </a:p>
        </p:txBody>
      </p:sp>
      <p:sp>
        <p:nvSpPr>
          <p:cNvPr id="3" name="Content Placeholder 2"/>
          <p:cNvSpPr>
            <a:spLocks noGrp="1"/>
          </p:cNvSpPr>
          <p:nvPr>
            <p:ph idx="1"/>
          </p:nvPr>
        </p:nvSpPr>
        <p:spPr/>
        <p:txBody>
          <a:bodyPr/>
          <a:lstStyle/>
          <a:p>
            <a:r>
              <a:rPr lang="en-US" dirty="0" smtClean="0"/>
              <a:t>Class notes from Electrical Commissioning Book</a:t>
            </a:r>
            <a:endParaRPr lang="en-US" dirty="0"/>
          </a:p>
        </p:txBody>
      </p:sp>
    </p:spTree>
    <p:extLst>
      <p:ext uri="{BB962C8B-B14F-4D97-AF65-F5344CB8AC3E}">
        <p14:creationId xmlns:p14="http://schemas.microsoft.com/office/powerpoint/2010/main" val="4274097554"/>
      </p:ext>
    </p:extLst>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LECTURE</a:t>
            </a:r>
            <a:endParaRPr lang="en-US" dirty="0"/>
          </a:p>
        </p:txBody>
      </p:sp>
      <p:sp>
        <p:nvSpPr>
          <p:cNvPr id="3" name="Content Placeholder 2"/>
          <p:cNvSpPr>
            <a:spLocks noGrp="1"/>
          </p:cNvSpPr>
          <p:nvPr>
            <p:ph idx="1"/>
          </p:nvPr>
        </p:nvSpPr>
        <p:spPr/>
        <p:txBody>
          <a:bodyPr/>
          <a:lstStyle/>
          <a:p>
            <a:r>
              <a:rPr lang="en-US" dirty="0" smtClean="0"/>
              <a:t>Practical losses and VD calculations</a:t>
            </a:r>
          </a:p>
          <a:p>
            <a:r>
              <a:rPr lang="en-US" dirty="0" smtClean="0"/>
              <a:t>Efficiency and testing of transformers</a:t>
            </a:r>
            <a:endParaRPr lang="en-US" dirty="0"/>
          </a:p>
        </p:txBody>
      </p:sp>
    </p:spTree>
    <p:extLst>
      <p:ext uri="{BB962C8B-B14F-4D97-AF65-F5344CB8AC3E}">
        <p14:creationId xmlns:p14="http://schemas.microsoft.com/office/powerpoint/2010/main" val="3352818170"/>
      </p:ext>
    </p:extLst>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Power system Planning</a:t>
            </a:r>
            <a:endParaRPr lang="en-US" dirty="0"/>
          </a:p>
        </p:txBody>
      </p:sp>
      <p:sp>
        <p:nvSpPr>
          <p:cNvPr id="3" name="Subtitle 2"/>
          <p:cNvSpPr>
            <a:spLocks noGrp="1"/>
          </p:cNvSpPr>
          <p:nvPr>
            <p:ph type="subTitle" idx="1"/>
          </p:nvPr>
        </p:nvSpPr>
        <p:spPr/>
        <p:txBody>
          <a:bodyPr/>
          <a:lstStyle/>
          <a:p>
            <a:r>
              <a:rPr lang="en-US" dirty="0" smtClean="0"/>
              <a:t>Dr. Muhammad Kamran</a:t>
            </a:r>
          </a:p>
          <a:p>
            <a:r>
              <a:rPr lang="en-US" dirty="0" smtClean="0"/>
              <a:t>Lecture -9</a:t>
            </a:r>
          </a:p>
          <a:p>
            <a:r>
              <a:rPr lang="en-US" dirty="0" smtClean="0"/>
              <a:t>mkamran@uet.edu.pk</a:t>
            </a:r>
            <a:endParaRPr lang="en-US" dirty="0"/>
          </a:p>
        </p:txBody>
      </p:sp>
      <p:sp>
        <p:nvSpPr>
          <p:cNvPr id="6" name="Rectangle 5"/>
          <p:cNvSpPr/>
          <p:nvPr/>
        </p:nvSpPr>
        <p:spPr>
          <a:xfrm>
            <a:off x="0" y="0"/>
            <a:ext cx="2243138"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2709525"/>
      </p:ext>
    </p:extLst>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Lecture contents</a:t>
            </a:r>
            <a:endParaRPr lang="en-US" dirty="0"/>
          </a:p>
        </p:txBody>
      </p:sp>
      <p:sp>
        <p:nvSpPr>
          <p:cNvPr id="3" name="Content Placeholder 2"/>
          <p:cNvSpPr>
            <a:spLocks noGrp="1"/>
          </p:cNvSpPr>
          <p:nvPr>
            <p:ph idx="1"/>
          </p:nvPr>
        </p:nvSpPr>
        <p:spPr/>
        <p:txBody>
          <a:bodyPr/>
          <a:lstStyle/>
          <a:p>
            <a:r>
              <a:rPr lang="en-US" dirty="0" smtClean="0"/>
              <a:t>Voltage drop and power loss calculations</a:t>
            </a:r>
            <a:endParaRPr lang="en-US" dirty="0"/>
          </a:p>
        </p:txBody>
      </p:sp>
    </p:spTree>
    <p:extLst>
      <p:ext uri="{BB962C8B-B14F-4D97-AF65-F5344CB8AC3E}">
        <p14:creationId xmlns:p14="http://schemas.microsoft.com/office/powerpoint/2010/main" val="2845629723"/>
      </p:ext>
    </p:extLst>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3-phase Balanced primary lines</a:t>
            </a:r>
            <a:endParaRPr lang="en-US" dirty="0"/>
          </a:p>
        </p:txBody>
      </p:sp>
      <p:sp>
        <p:nvSpPr>
          <p:cNvPr id="3" name="Content Placeholder 2"/>
          <p:cNvSpPr>
            <a:spLocks noGrp="1"/>
          </p:cNvSpPr>
          <p:nvPr>
            <p:ph idx="1"/>
          </p:nvPr>
        </p:nvSpPr>
        <p:spPr/>
        <p:txBody>
          <a:bodyPr/>
          <a:lstStyle/>
          <a:p>
            <a:r>
              <a:rPr lang="en-US" dirty="0" smtClean="0"/>
              <a:t>Utility companies are striving to achieve a well balanced distribution system in order to improve system voltage regulation by means equal loading of each phase</a:t>
            </a:r>
          </a:p>
          <a:p>
            <a:r>
              <a:rPr lang="en-US" dirty="0" smtClean="0"/>
              <a:t>Fig shows primary system with either a  3-phase three wire or 3-phase 4 wire</a:t>
            </a:r>
          </a:p>
          <a:p>
            <a:r>
              <a:rPr lang="en-US" dirty="0" smtClean="0"/>
              <a:t>Laterals can be 3-phase 4 wire, 3-phase 3 wire, single phase with line to line voltage, underground, 1-phase with line to neutral voltage grounded or 2 phase plus neutral , open wye</a:t>
            </a:r>
            <a:endParaRPr lang="en-US" dirty="0"/>
          </a:p>
        </p:txBody>
      </p:sp>
    </p:spTree>
    <p:extLst>
      <p:ext uri="{BB962C8B-B14F-4D97-AF65-F5344CB8AC3E}">
        <p14:creationId xmlns:p14="http://schemas.microsoft.com/office/powerpoint/2010/main" val="306937062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Tariff Calculation </a:t>
            </a:r>
            <a:endParaRPr lang="en-US" dirty="0"/>
          </a:p>
        </p:txBody>
      </p:sp>
      <p:sp>
        <p:nvSpPr>
          <p:cNvPr id="3" name="Content Placeholder 2"/>
          <p:cNvSpPr>
            <a:spLocks noGrp="1"/>
          </p:cNvSpPr>
          <p:nvPr>
            <p:ph idx="1"/>
          </p:nvPr>
        </p:nvSpPr>
        <p:spPr/>
        <p:txBody>
          <a:bodyPr/>
          <a:lstStyle/>
          <a:p>
            <a:r>
              <a:rPr lang="en-US" dirty="0" smtClean="0"/>
              <a:t>Problem 1 Comparing two tariffs of industrial load….</a:t>
            </a:r>
            <a:endParaRPr lang="en-US" dirty="0"/>
          </a:p>
        </p:txBody>
      </p:sp>
    </p:spTree>
    <p:extLst>
      <p:ext uri="{BB962C8B-B14F-4D97-AF65-F5344CB8AC3E}">
        <p14:creationId xmlns:p14="http://schemas.microsoft.com/office/powerpoint/2010/main" val="330970266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652587" y="2124869"/>
            <a:ext cx="8886825" cy="3752850"/>
          </a:xfrm>
          <a:prstGeom prst="rect">
            <a:avLst/>
          </a:prstGeom>
        </p:spPr>
      </p:pic>
    </p:spTree>
    <p:extLst>
      <p:ext uri="{BB962C8B-B14F-4D97-AF65-F5344CB8AC3E}">
        <p14:creationId xmlns:p14="http://schemas.microsoft.com/office/powerpoint/2010/main" val="2730615626"/>
      </p:ext>
    </p:extLst>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 3-phase Primary lines</a:t>
            </a:r>
            <a:endParaRPr lang="en-US" dirty="0"/>
          </a:p>
        </p:txBody>
      </p:sp>
      <p:pic>
        <p:nvPicPr>
          <p:cNvPr id="4" name="Content Placeholder 3"/>
          <p:cNvPicPr>
            <a:picLocks noGrp="1" noChangeAspect="1"/>
          </p:cNvPicPr>
          <p:nvPr>
            <p:ph idx="1"/>
          </p:nvPr>
        </p:nvPicPr>
        <p:blipFill>
          <a:blip r:embed="rId2"/>
          <a:stretch>
            <a:fillRect/>
          </a:stretch>
        </p:blipFill>
        <p:spPr>
          <a:xfrm>
            <a:off x="1042988" y="2500313"/>
            <a:ext cx="9448799" cy="1554329"/>
          </a:xfrm>
          <a:prstGeom prst="rect">
            <a:avLst/>
          </a:prstGeom>
        </p:spPr>
      </p:pic>
    </p:spTree>
    <p:extLst>
      <p:ext uri="{BB962C8B-B14F-4D97-AF65-F5344CB8AC3E}">
        <p14:creationId xmlns:p14="http://schemas.microsoft.com/office/powerpoint/2010/main" val="4104363505"/>
      </p:ext>
    </p:extLst>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Neutral, Ground and Earth</a:t>
            </a:r>
            <a:endParaRPr lang="en-US" dirty="0"/>
          </a:p>
        </p:txBody>
      </p:sp>
      <p:pic>
        <p:nvPicPr>
          <p:cNvPr id="1026" name="Picture 2" descr="Related imag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381500" y="3158331"/>
            <a:ext cx="3429000" cy="1685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05316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The </a:t>
            </a:r>
            <a:r>
              <a:rPr lang="en-US" dirty="0"/>
              <a:t>power-circuit load comprises three things in series: the hot wire leading to the bulb, the shorted bulb, and one neutral wire coming back (Figure 1</a:t>
            </a:r>
            <a:r>
              <a:rPr lang="en-US" dirty="0" smtClean="0"/>
              <a:t>)</a:t>
            </a:r>
          </a:p>
          <a:p>
            <a:endParaRPr lang="en-US" dirty="0"/>
          </a:p>
        </p:txBody>
      </p:sp>
      <p:pic>
        <p:nvPicPr>
          <p:cNvPr id="4" name="Picture 3"/>
          <p:cNvPicPr>
            <a:picLocks noChangeAspect="1"/>
          </p:cNvPicPr>
          <p:nvPr/>
        </p:nvPicPr>
        <p:blipFill>
          <a:blip r:embed="rId2"/>
          <a:stretch>
            <a:fillRect/>
          </a:stretch>
        </p:blipFill>
        <p:spPr>
          <a:xfrm>
            <a:off x="2786062" y="3320716"/>
            <a:ext cx="6619875" cy="2897104"/>
          </a:xfrm>
          <a:prstGeom prst="rect">
            <a:avLst/>
          </a:prstGeom>
        </p:spPr>
      </p:pic>
    </p:spTree>
    <p:extLst>
      <p:ext uri="{BB962C8B-B14F-4D97-AF65-F5344CB8AC3E}">
        <p14:creationId xmlns:p14="http://schemas.microsoft.com/office/powerpoint/2010/main" val="330582293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b="1" dirty="0" smtClean="0"/>
              <a:t>Neutral</a:t>
            </a:r>
            <a:r>
              <a:rPr lang="en-US" dirty="0"/>
              <a:t> is return path for an AC circuit which is supposed to carry current in normal </a:t>
            </a:r>
            <a:r>
              <a:rPr lang="en-US" dirty="0" smtClean="0"/>
              <a:t>condition</a:t>
            </a:r>
          </a:p>
          <a:p>
            <a:r>
              <a:rPr lang="en-US" dirty="0" smtClean="0"/>
              <a:t>This </a:t>
            </a:r>
            <a:r>
              <a:rPr lang="en-US" dirty="0"/>
              <a:t>current may be because of many reasons, primarily because of phase current imbalance and some time because 3rd and 5th harmonics </a:t>
            </a:r>
            <a:r>
              <a:rPr lang="en-US" dirty="0" smtClean="0"/>
              <a:t>also</a:t>
            </a:r>
          </a:p>
          <a:p>
            <a:r>
              <a:rPr lang="en-US" b="1" dirty="0" smtClean="0"/>
              <a:t>Earth </a:t>
            </a:r>
            <a:r>
              <a:rPr lang="en-US" b="1" dirty="0"/>
              <a:t>or Ground</a:t>
            </a:r>
            <a:r>
              <a:rPr lang="en-US" dirty="0"/>
              <a:t> is for safety concerns against leakage or residual currents on the system via least resistance </a:t>
            </a:r>
            <a:r>
              <a:rPr lang="en-US" dirty="0" smtClean="0"/>
              <a:t>path</a:t>
            </a:r>
          </a:p>
          <a:p>
            <a:r>
              <a:rPr lang="en-US" dirty="0" smtClean="0"/>
              <a:t>While </a:t>
            </a:r>
            <a:r>
              <a:rPr lang="en-US" dirty="0"/>
              <a:t>phase and neutral is connected to main power wiring, earth may be connected to body of equipment or to any system which in normal condition doesn’t carry current but in case of some insulation failure, is supposed to carry some minor current.</a:t>
            </a:r>
          </a:p>
          <a:p>
            <a:endParaRPr lang="en-US" dirty="0"/>
          </a:p>
          <a:p>
            <a:endParaRPr lang="en-US" dirty="0"/>
          </a:p>
        </p:txBody>
      </p:sp>
    </p:spTree>
    <p:extLst>
      <p:ext uri="{BB962C8B-B14F-4D97-AF65-F5344CB8AC3E}">
        <p14:creationId xmlns:p14="http://schemas.microsoft.com/office/powerpoint/2010/main" val="273036153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This current is not directly coming from live or phase wire, but is from secondary links which was not in touch with live system in normal </a:t>
            </a:r>
            <a:r>
              <a:rPr lang="en-US" dirty="0" smtClean="0"/>
              <a:t>condition</a:t>
            </a:r>
          </a:p>
          <a:p>
            <a:r>
              <a:rPr lang="en-US" dirty="0" smtClean="0"/>
              <a:t>This </a:t>
            </a:r>
            <a:r>
              <a:rPr lang="en-US" dirty="0"/>
              <a:t>current is usually much lesser than main line current or phase current and mostly is in order of </a:t>
            </a:r>
            <a:r>
              <a:rPr lang="en-US" dirty="0" smtClean="0"/>
              <a:t>mA</a:t>
            </a:r>
            <a:endParaRPr lang="en-US" dirty="0"/>
          </a:p>
        </p:txBody>
      </p:sp>
    </p:spTree>
    <p:extLst>
      <p:ext uri="{BB962C8B-B14F-4D97-AF65-F5344CB8AC3E}">
        <p14:creationId xmlns:p14="http://schemas.microsoft.com/office/powerpoint/2010/main" val="173623940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phase, two wire laterals with ungrounded neutral</a:t>
            </a:r>
            <a:endParaRPr lang="en-US" dirty="0"/>
          </a:p>
        </p:txBody>
      </p:sp>
      <p:pic>
        <p:nvPicPr>
          <p:cNvPr id="4" name="Content Placeholder 3"/>
          <p:cNvPicPr>
            <a:picLocks noGrp="1" noChangeAspect="1"/>
          </p:cNvPicPr>
          <p:nvPr>
            <p:ph idx="1"/>
          </p:nvPr>
        </p:nvPicPr>
        <p:blipFill>
          <a:blip r:embed="rId2"/>
          <a:stretch>
            <a:fillRect/>
          </a:stretch>
        </p:blipFill>
        <p:spPr>
          <a:xfrm>
            <a:off x="838200" y="2139156"/>
            <a:ext cx="9691687" cy="3724275"/>
          </a:xfrm>
          <a:prstGeom prst="rect">
            <a:avLst/>
          </a:prstGeom>
        </p:spPr>
      </p:pic>
    </p:spTree>
    <p:extLst>
      <p:ext uri="{BB962C8B-B14F-4D97-AF65-F5344CB8AC3E}">
        <p14:creationId xmlns:p14="http://schemas.microsoft.com/office/powerpoint/2010/main" val="1501880992"/>
      </p:ext>
    </p:extLst>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1873753"/>
            <a:ext cx="10377488" cy="4351338"/>
          </a:xfrm>
          <a:prstGeom prst="rect">
            <a:avLst/>
          </a:prstGeom>
        </p:spPr>
      </p:pic>
    </p:spTree>
    <p:extLst>
      <p:ext uri="{BB962C8B-B14F-4D97-AF65-F5344CB8AC3E}">
        <p14:creationId xmlns:p14="http://schemas.microsoft.com/office/powerpoint/2010/main" val="560895015"/>
      </p:ext>
    </p:extLst>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643062" y="1867694"/>
            <a:ext cx="8905875" cy="4267200"/>
          </a:xfrm>
          <a:prstGeom prst="rect">
            <a:avLst/>
          </a:prstGeom>
        </p:spPr>
      </p:pic>
    </p:spTree>
    <p:extLst>
      <p:ext uri="{BB962C8B-B14F-4D97-AF65-F5344CB8AC3E}">
        <p14:creationId xmlns:p14="http://schemas.microsoft.com/office/powerpoint/2010/main" val="1291356016"/>
      </p:ext>
    </p:extLst>
  </p:cSld>
  <p:clrMapOvr>
    <a:masterClrMapping/>
  </p:clrMapOvr>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1" y="214313"/>
            <a:ext cx="10515600" cy="5962650"/>
          </a:xfrm>
          <a:prstGeom prst="rect">
            <a:avLst/>
          </a:prstGeom>
        </p:spPr>
      </p:pic>
    </p:spTree>
    <p:extLst>
      <p:ext uri="{BB962C8B-B14F-4D97-AF65-F5344CB8AC3E}">
        <p14:creationId xmlns:p14="http://schemas.microsoft.com/office/powerpoint/2010/main" val="175707132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Discussion will be continued…..diversity factors and problems related to average load, installed capacity base </a:t>
            </a:r>
            <a:r>
              <a:rPr lang="en-US" smtClean="0"/>
              <a:t>load etc.</a:t>
            </a:r>
            <a:endParaRPr lang="en-US" dirty="0"/>
          </a:p>
        </p:txBody>
      </p:sp>
    </p:spTree>
    <p:extLst>
      <p:ext uri="{BB962C8B-B14F-4D97-AF65-F5344CB8AC3E}">
        <p14:creationId xmlns:p14="http://schemas.microsoft.com/office/powerpoint/2010/main" val="2673498565"/>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390650" y="2034381"/>
            <a:ext cx="9410700" cy="3933825"/>
          </a:xfrm>
          <a:prstGeom prst="rect">
            <a:avLst/>
          </a:prstGeom>
        </p:spPr>
      </p:pic>
    </p:spTree>
    <p:extLst>
      <p:ext uri="{BB962C8B-B14F-4D97-AF65-F5344CB8AC3E}">
        <p14:creationId xmlns:p14="http://schemas.microsoft.com/office/powerpoint/2010/main" val="3805613619"/>
      </p:ext>
    </p:extLst>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Phase Two wire </a:t>
            </a:r>
            <a:r>
              <a:rPr lang="en-US" dirty="0" err="1" smtClean="0"/>
              <a:t>Uni</a:t>
            </a:r>
            <a:r>
              <a:rPr lang="en-US" dirty="0" smtClean="0"/>
              <a:t> grounded Laterals</a:t>
            </a:r>
            <a:endParaRPr lang="en-US" dirty="0"/>
          </a:p>
        </p:txBody>
      </p:sp>
      <p:sp>
        <p:nvSpPr>
          <p:cNvPr id="3" name="Content Placeholder 2"/>
          <p:cNvSpPr>
            <a:spLocks noGrp="1"/>
          </p:cNvSpPr>
          <p:nvPr>
            <p:ph idx="1"/>
          </p:nvPr>
        </p:nvSpPr>
        <p:spPr/>
        <p:txBody>
          <a:bodyPr/>
          <a:lstStyle/>
          <a:p>
            <a:r>
              <a:rPr lang="en-US" dirty="0" smtClean="0"/>
              <a:t>This system is not in much use now a days due to following disadvantages</a:t>
            </a:r>
          </a:p>
          <a:p>
            <a:r>
              <a:rPr lang="en-US" dirty="0" smtClean="0"/>
              <a:t>There is no earth current in this system</a:t>
            </a:r>
          </a:p>
          <a:p>
            <a:r>
              <a:rPr lang="en-US" dirty="0" smtClean="0"/>
              <a:t>It can be compared with a three phase four wire balanced lateral in following manner</a:t>
            </a:r>
          </a:p>
          <a:p>
            <a:r>
              <a:rPr lang="en-US" dirty="0" smtClean="0"/>
              <a:t>As power input to the lateral is same as before, </a:t>
            </a:r>
          </a:p>
          <a:p>
            <a:r>
              <a:rPr lang="en-US" dirty="0" smtClean="0"/>
              <a:t>S(1-phase) =S (3-phase)</a:t>
            </a:r>
            <a:endParaRPr lang="en-US" dirty="0"/>
          </a:p>
        </p:txBody>
      </p:sp>
    </p:spTree>
    <p:extLst>
      <p:ext uri="{BB962C8B-B14F-4D97-AF65-F5344CB8AC3E}">
        <p14:creationId xmlns:p14="http://schemas.microsoft.com/office/powerpoint/2010/main" val="3562434834"/>
      </p:ext>
    </p:extLst>
  </p:cSld>
  <p:clrMapOvr>
    <a:masterClrMapping/>
  </p:clrMapOvr>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Vs X I(1-phase) = 3 X Vs X I(3-phase)</a:t>
            </a:r>
          </a:p>
          <a:p>
            <a:r>
              <a:rPr lang="en-US" dirty="0" smtClean="0"/>
              <a:t>From which ;</a:t>
            </a:r>
          </a:p>
          <a:p>
            <a:r>
              <a:rPr lang="en-US" dirty="0" smtClean="0"/>
              <a:t>I (1-phase)= 3 X I (3-phase)</a:t>
            </a:r>
            <a:endParaRPr lang="en-US" dirty="0"/>
          </a:p>
        </p:txBody>
      </p:sp>
    </p:spTree>
    <p:extLst>
      <p:ext uri="{BB962C8B-B14F-4D97-AF65-F5344CB8AC3E}">
        <p14:creationId xmlns:p14="http://schemas.microsoft.com/office/powerpoint/2010/main" val="2960839977"/>
      </p:ext>
    </p:extLst>
  </p:cSld>
  <p:clrMapOvr>
    <a:masterClrMapping/>
  </p:clrMapOvr>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566862" y="2172494"/>
            <a:ext cx="9058275" cy="3657600"/>
          </a:xfrm>
          <a:prstGeom prst="rect">
            <a:avLst/>
          </a:prstGeom>
        </p:spPr>
      </p:pic>
    </p:spTree>
    <p:extLst>
      <p:ext uri="{BB962C8B-B14F-4D97-AF65-F5344CB8AC3E}">
        <p14:creationId xmlns:p14="http://schemas.microsoft.com/office/powerpoint/2010/main" val="3975346219"/>
      </p:ext>
    </p:extLst>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662112" y="1843881"/>
            <a:ext cx="8867775" cy="4314825"/>
          </a:xfrm>
          <a:prstGeom prst="rect">
            <a:avLst/>
          </a:prstGeom>
        </p:spPr>
      </p:pic>
    </p:spTree>
    <p:extLst>
      <p:ext uri="{BB962C8B-B14F-4D97-AF65-F5344CB8AC3E}">
        <p14:creationId xmlns:p14="http://schemas.microsoft.com/office/powerpoint/2010/main" val="1284311312"/>
      </p:ext>
    </p:extLst>
  </p:cSld>
  <p:clrMapOvr>
    <a:masterClrMapping/>
  </p:clrMapOvr>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856579" y="1825625"/>
            <a:ext cx="8478841" cy="4351338"/>
          </a:xfrm>
          <a:prstGeom prst="rect">
            <a:avLst/>
          </a:prstGeom>
        </p:spPr>
      </p:pic>
    </p:spTree>
    <p:extLst>
      <p:ext uri="{BB962C8B-B14F-4D97-AF65-F5344CB8AC3E}">
        <p14:creationId xmlns:p14="http://schemas.microsoft.com/office/powerpoint/2010/main" val="3298742786"/>
      </p:ext>
    </p:extLst>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Therefore the power loss due to load currents in the conductors of the single phase two wire </a:t>
            </a:r>
            <a:r>
              <a:rPr lang="en-US" dirty="0" err="1" smtClean="0"/>
              <a:t>uni</a:t>
            </a:r>
            <a:r>
              <a:rPr lang="en-US" dirty="0" smtClean="0"/>
              <a:t> grounded lateral with full capacity neutral is six times larger than the one in equivalent three phase four </a:t>
            </a:r>
            <a:r>
              <a:rPr lang="en-US" smtClean="0"/>
              <a:t>wire lateral</a:t>
            </a:r>
            <a:endParaRPr lang="en-US" dirty="0"/>
          </a:p>
        </p:txBody>
      </p:sp>
    </p:spTree>
    <p:extLst>
      <p:ext uri="{BB962C8B-B14F-4D97-AF65-F5344CB8AC3E}">
        <p14:creationId xmlns:p14="http://schemas.microsoft.com/office/powerpoint/2010/main" val="7087539"/>
      </p:ext>
    </p:extLst>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8674" y="413251"/>
            <a:ext cx="10515600" cy="1325563"/>
          </a:xfrm>
        </p:spPr>
        <p:txBody>
          <a:bodyPr/>
          <a:lstStyle/>
          <a:p>
            <a:r>
              <a:rPr lang="en-US" dirty="0" smtClean="0"/>
              <a:t>Single Phase Two wire Laterals with </a:t>
            </a:r>
            <a:r>
              <a:rPr lang="en-US" dirty="0" err="1" smtClean="0"/>
              <a:t>Multigrounded</a:t>
            </a:r>
            <a:r>
              <a:rPr lang="en-US" dirty="0" smtClean="0"/>
              <a:t> Common neutrals</a:t>
            </a:r>
            <a:endParaRPr lang="en-US" dirty="0"/>
          </a:p>
        </p:txBody>
      </p:sp>
      <p:sp>
        <p:nvSpPr>
          <p:cNvPr id="3" name="Content Placeholder 2"/>
          <p:cNvSpPr>
            <a:spLocks noGrp="1"/>
          </p:cNvSpPr>
          <p:nvPr>
            <p:ph idx="1"/>
          </p:nvPr>
        </p:nvSpPr>
        <p:spPr/>
        <p:txBody>
          <a:bodyPr/>
          <a:lstStyle/>
          <a:p>
            <a:r>
              <a:rPr lang="en-US" dirty="0" smtClean="0"/>
              <a:t>Fig 7.2 shows a single phase two wire lateral with multi ground common neutral </a:t>
            </a:r>
          </a:p>
          <a:p>
            <a:r>
              <a:rPr lang="en-US" dirty="0" smtClean="0"/>
              <a:t>Neutral wire is connected in parallel with ground wire at various places through ground electrodes in order to reduce the current in the neutral; </a:t>
            </a:r>
            <a:r>
              <a:rPr lang="en-US" dirty="0" err="1" smtClean="0"/>
              <a:t>Ia</a:t>
            </a:r>
            <a:r>
              <a:rPr lang="en-US" dirty="0" smtClean="0"/>
              <a:t> is the current in phase conductor, In is the return current in neutral wire ;</a:t>
            </a:r>
          </a:p>
          <a:p>
            <a:r>
              <a:rPr lang="en-US" dirty="0" smtClean="0"/>
              <a:t>Return current in neutral wire is , In= </a:t>
            </a:r>
            <a:r>
              <a:rPr lang="el-GR" dirty="0" smtClean="0"/>
              <a:t>ζ</a:t>
            </a:r>
            <a:r>
              <a:rPr lang="en-US" dirty="0" smtClean="0"/>
              <a:t>1 </a:t>
            </a:r>
            <a:r>
              <a:rPr lang="en-US" dirty="0" err="1" smtClean="0"/>
              <a:t>Ia</a:t>
            </a:r>
            <a:r>
              <a:rPr lang="en-US" dirty="0" smtClean="0"/>
              <a:t> (</a:t>
            </a:r>
            <a:r>
              <a:rPr lang="el-GR" dirty="0"/>
              <a:t>ζ</a:t>
            </a:r>
            <a:r>
              <a:rPr lang="en-US" dirty="0" smtClean="0"/>
              <a:t>1=0.25 to 0.33)</a:t>
            </a:r>
          </a:p>
          <a:p>
            <a:pPr marL="0" indent="0">
              <a:buNone/>
            </a:pPr>
            <a:endParaRPr lang="en-US" dirty="0"/>
          </a:p>
        </p:txBody>
      </p:sp>
    </p:spTree>
    <p:extLst>
      <p:ext uri="{BB962C8B-B14F-4D97-AF65-F5344CB8AC3E}">
        <p14:creationId xmlns:p14="http://schemas.microsoft.com/office/powerpoint/2010/main" val="363525259"/>
      </p:ext>
    </p:extLst>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584892" y="1825625"/>
            <a:ext cx="7022215" cy="4351338"/>
          </a:xfrm>
          <a:prstGeom prst="rect">
            <a:avLst/>
          </a:prstGeom>
        </p:spPr>
      </p:pic>
    </p:spTree>
    <p:extLst>
      <p:ext uri="{BB962C8B-B14F-4D97-AF65-F5344CB8AC3E}">
        <p14:creationId xmlns:p14="http://schemas.microsoft.com/office/powerpoint/2010/main" val="3324950192"/>
      </p:ext>
    </p:extLst>
  </p:cSld>
  <p:clrMapOvr>
    <a:masterClrMapping/>
  </p:clrMapOvr>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365126"/>
            <a:ext cx="10515599" cy="5231606"/>
          </a:xfrm>
          <a:prstGeom prst="rect">
            <a:avLst/>
          </a:prstGeom>
        </p:spPr>
      </p:pic>
    </p:spTree>
    <p:extLst>
      <p:ext uri="{BB962C8B-B14F-4D97-AF65-F5344CB8AC3E}">
        <p14:creationId xmlns:p14="http://schemas.microsoft.com/office/powerpoint/2010/main" val="24674295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Power System Planning</a:t>
            </a:r>
            <a:endParaRPr lang="en-US" dirty="0"/>
          </a:p>
        </p:txBody>
      </p:sp>
      <p:sp>
        <p:nvSpPr>
          <p:cNvPr id="3" name="Subtitle 2"/>
          <p:cNvSpPr>
            <a:spLocks noGrp="1"/>
          </p:cNvSpPr>
          <p:nvPr>
            <p:ph type="subTitle" idx="1"/>
          </p:nvPr>
        </p:nvSpPr>
        <p:spPr/>
        <p:txBody>
          <a:bodyPr/>
          <a:lstStyle/>
          <a:p>
            <a:r>
              <a:rPr lang="en-US" dirty="0" smtClean="0"/>
              <a:t>Lecture No. 2</a:t>
            </a:r>
          </a:p>
          <a:p>
            <a:r>
              <a:rPr lang="en-US" dirty="0" smtClean="0"/>
              <a:t>Muhammad Kamran, PhD</a:t>
            </a:r>
          </a:p>
          <a:p>
            <a:r>
              <a:rPr lang="en-US" dirty="0" smtClean="0"/>
              <a:t>mkamran@uet.edu.pk</a:t>
            </a:r>
            <a:endParaRPr lang="en-US" dirty="0"/>
          </a:p>
        </p:txBody>
      </p:sp>
    </p:spTree>
    <p:extLst>
      <p:ext uri="{BB962C8B-B14F-4D97-AF65-F5344CB8AC3E}">
        <p14:creationId xmlns:p14="http://schemas.microsoft.com/office/powerpoint/2010/main" val="1839253620"/>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357312" y="2539206"/>
            <a:ext cx="9477375" cy="2924175"/>
          </a:xfrm>
          <a:prstGeom prst="rect">
            <a:avLst/>
          </a:prstGeom>
        </p:spPr>
      </p:pic>
    </p:spTree>
    <p:extLst>
      <p:ext uri="{BB962C8B-B14F-4D97-AF65-F5344CB8AC3E}">
        <p14:creationId xmlns:p14="http://schemas.microsoft.com/office/powerpoint/2010/main" val="4187124404"/>
      </p:ext>
    </p:extLst>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Phase Plus Neutral </a:t>
            </a:r>
            <a:r>
              <a:rPr lang="en-US" dirty="0"/>
              <a:t>(</a:t>
            </a:r>
            <a:r>
              <a:rPr lang="en-US" dirty="0" smtClean="0"/>
              <a:t>Open Wye) Laterals</a:t>
            </a:r>
            <a:endParaRPr lang="en-US" dirty="0"/>
          </a:p>
        </p:txBody>
      </p:sp>
      <p:sp>
        <p:nvSpPr>
          <p:cNvPr id="3" name="Content Placeholder 2"/>
          <p:cNvSpPr>
            <a:spLocks noGrp="1"/>
          </p:cNvSpPr>
          <p:nvPr>
            <p:ph idx="1"/>
          </p:nvPr>
        </p:nvSpPr>
        <p:spPr/>
        <p:txBody>
          <a:bodyPr/>
          <a:lstStyle/>
          <a:p>
            <a:r>
              <a:rPr lang="en-US" dirty="0" smtClean="0"/>
              <a:t>Fig. 7.3 shows an open wye connected lateral with two phase and neutral</a:t>
            </a:r>
          </a:p>
          <a:p>
            <a:r>
              <a:rPr lang="en-US" dirty="0" smtClean="0"/>
              <a:t>The neutral conductor can be </a:t>
            </a:r>
            <a:r>
              <a:rPr lang="en-US" dirty="0" err="1" smtClean="0"/>
              <a:t>uni</a:t>
            </a:r>
            <a:r>
              <a:rPr lang="en-US" dirty="0" smtClean="0"/>
              <a:t> grounded or multi </a:t>
            </a:r>
            <a:r>
              <a:rPr lang="en-US" dirty="0" err="1" smtClean="0"/>
              <a:t>grpunded</a:t>
            </a:r>
            <a:r>
              <a:rPr lang="en-US" dirty="0" smtClean="0"/>
              <a:t>, but because of disadvantages the </a:t>
            </a:r>
            <a:r>
              <a:rPr lang="en-US" dirty="0" err="1" smtClean="0"/>
              <a:t>uni</a:t>
            </a:r>
            <a:r>
              <a:rPr lang="en-US" dirty="0" smtClean="0"/>
              <a:t> grounded neutral is generally not used</a:t>
            </a:r>
          </a:p>
        </p:txBody>
      </p:sp>
    </p:spTree>
    <p:extLst>
      <p:ext uri="{BB962C8B-B14F-4D97-AF65-F5344CB8AC3E}">
        <p14:creationId xmlns:p14="http://schemas.microsoft.com/office/powerpoint/2010/main" val="4196375592"/>
      </p:ext>
    </p:extLst>
  </p:cSld>
  <p:clrMapOvr>
    <a:masterClrMapping/>
  </p:clrMapOvr>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481137" y="1858169"/>
            <a:ext cx="9229725" cy="4286250"/>
          </a:xfrm>
          <a:prstGeom prst="rect">
            <a:avLst/>
          </a:prstGeom>
        </p:spPr>
      </p:pic>
    </p:spTree>
    <p:extLst>
      <p:ext uri="{BB962C8B-B14F-4D97-AF65-F5344CB8AC3E}">
        <p14:creationId xmlns:p14="http://schemas.microsoft.com/office/powerpoint/2010/main" val="1157341991"/>
      </p:ext>
    </p:extLst>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phase Plus Neutral (Open Wye) Laterals</a:t>
            </a:r>
            <a:endParaRPr lang="en-US" dirty="0"/>
          </a:p>
        </p:txBody>
      </p:sp>
      <p:pic>
        <p:nvPicPr>
          <p:cNvPr id="4" name="Content Placeholder 3"/>
          <p:cNvPicPr>
            <a:picLocks noGrp="1" noChangeAspect="1"/>
          </p:cNvPicPr>
          <p:nvPr>
            <p:ph idx="1"/>
          </p:nvPr>
        </p:nvPicPr>
        <p:blipFill>
          <a:blip r:embed="rId2"/>
          <a:stretch>
            <a:fillRect/>
          </a:stretch>
        </p:blipFill>
        <p:spPr>
          <a:xfrm>
            <a:off x="1681073" y="1825625"/>
            <a:ext cx="8829854" cy="4351338"/>
          </a:xfrm>
          <a:prstGeom prst="rect">
            <a:avLst/>
          </a:prstGeom>
        </p:spPr>
      </p:pic>
    </p:spTree>
    <p:extLst>
      <p:ext uri="{BB962C8B-B14F-4D97-AF65-F5344CB8AC3E}">
        <p14:creationId xmlns:p14="http://schemas.microsoft.com/office/powerpoint/2010/main" val="1012200570"/>
      </p:ext>
    </p:extLst>
  </p:cSld>
  <p:clrMapOvr>
    <a:masterClrMapping/>
  </p:clrMapOvr>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762279" y="1825625"/>
            <a:ext cx="8667442" cy="4351338"/>
          </a:xfrm>
          <a:prstGeom prst="rect">
            <a:avLst/>
          </a:prstGeom>
        </p:spPr>
      </p:pic>
    </p:spTree>
    <p:extLst>
      <p:ext uri="{BB962C8B-B14F-4D97-AF65-F5344CB8AC3E}">
        <p14:creationId xmlns:p14="http://schemas.microsoft.com/office/powerpoint/2010/main" val="341166400"/>
      </p:ext>
    </p:extLst>
  </p:cSld>
  <p:clrMapOvr>
    <a:masterClrMapping/>
  </p:clrMapOvr>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995390" y="1825625"/>
            <a:ext cx="8201220" cy="4351338"/>
          </a:xfrm>
          <a:prstGeom prst="rect">
            <a:avLst/>
          </a:prstGeom>
        </p:spPr>
      </p:pic>
    </p:spTree>
    <p:extLst>
      <p:ext uri="{BB962C8B-B14F-4D97-AF65-F5344CB8AC3E}">
        <p14:creationId xmlns:p14="http://schemas.microsoft.com/office/powerpoint/2010/main" val="1038693131"/>
      </p:ext>
    </p:extLst>
  </p:cSld>
  <p:clrMapOvr>
    <a:masterClrMapping/>
  </p:clrMapOvr>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638300" y="2629694"/>
            <a:ext cx="8915400" cy="2743200"/>
          </a:xfrm>
          <a:prstGeom prst="rect">
            <a:avLst/>
          </a:prstGeom>
        </p:spPr>
      </p:pic>
    </p:spTree>
    <p:extLst>
      <p:ext uri="{BB962C8B-B14F-4D97-AF65-F5344CB8AC3E}">
        <p14:creationId xmlns:p14="http://schemas.microsoft.com/office/powerpoint/2010/main" val="1532068163"/>
      </p:ext>
    </p:extLst>
  </p:cSld>
  <p:clrMapOvr>
    <a:masterClrMapping/>
  </p:clrMapOvr>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944302" y="1825625"/>
            <a:ext cx="8303395" cy="3173095"/>
          </a:xfrm>
          <a:prstGeom prst="rect">
            <a:avLst/>
          </a:prstGeom>
        </p:spPr>
      </p:pic>
      <p:pic>
        <p:nvPicPr>
          <p:cNvPr id="5" name="Picture 4"/>
          <p:cNvPicPr>
            <a:picLocks noChangeAspect="1"/>
          </p:cNvPicPr>
          <p:nvPr/>
        </p:nvPicPr>
        <p:blipFill>
          <a:blip r:embed="rId3"/>
          <a:stretch>
            <a:fillRect/>
          </a:stretch>
        </p:blipFill>
        <p:spPr>
          <a:xfrm>
            <a:off x="1662728" y="5264039"/>
            <a:ext cx="8866543" cy="901922"/>
          </a:xfrm>
          <a:prstGeom prst="rect">
            <a:avLst/>
          </a:prstGeom>
        </p:spPr>
      </p:pic>
    </p:spTree>
    <p:extLst>
      <p:ext uri="{BB962C8B-B14F-4D97-AF65-F5344CB8AC3E}">
        <p14:creationId xmlns:p14="http://schemas.microsoft.com/office/powerpoint/2010/main" val="486264950"/>
      </p:ext>
    </p:extLst>
  </p:cSld>
  <p:clrMapOvr>
    <a:masterClrMapping/>
  </p:clrMapOvr>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Lecture</a:t>
            </a:r>
            <a:endParaRPr lang="en-US" dirty="0"/>
          </a:p>
        </p:txBody>
      </p:sp>
      <p:sp>
        <p:nvSpPr>
          <p:cNvPr id="3" name="Content Placeholder 2"/>
          <p:cNvSpPr>
            <a:spLocks noGrp="1"/>
          </p:cNvSpPr>
          <p:nvPr>
            <p:ph idx="1"/>
          </p:nvPr>
        </p:nvSpPr>
        <p:spPr/>
        <p:txBody>
          <a:bodyPr/>
          <a:lstStyle/>
          <a:p>
            <a:r>
              <a:rPr lang="en-US" dirty="0" smtClean="0"/>
              <a:t>Problems related to Voltage drop in feeder </a:t>
            </a:r>
            <a:r>
              <a:rPr lang="en-US" smtClean="0"/>
              <a:t>and laterals</a:t>
            </a:r>
            <a:endParaRPr lang="en-US" dirty="0"/>
          </a:p>
        </p:txBody>
      </p:sp>
    </p:spTree>
    <p:extLst>
      <p:ext uri="{BB962C8B-B14F-4D97-AF65-F5344CB8AC3E}">
        <p14:creationId xmlns:p14="http://schemas.microsoft.com/office/powerpoint/2010/main" val="4139065150"/>
      </p:ext>
    </p:extLst>
  </p:cSld>
  <p:clrMapOvr>
    <a:masterClrMapping/>
  </p:clrMapOvr>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Power System Planning </a:t>
            </a:r>
            <a:endParaRPr lang="en-US" dirty="0"/>
          </a:p>
        </p:txBody>
      </p:sp>
      <p:sp>
        <p:nvSpPr>
          <p:cNvPr id="3" name="Subtitle 2"/>
          <p:cNvSpPr>
            <a:spLocks noGrp="1"/>
          </p:cNvSpPr>
          <p:nvPr>
            <p:ph type="subTitle" idx="1"/>
          </p:nvPr>
        </p:nvSpPr>
        <p:spPr/>
        <p:txBody>
          <a:bodyPr/>
          <a:lstStyle/>
          <a:p>
            <a:r>
              <a:rPr lang="en-US" dirty="0" smtClean="0"/>
              <a:t>Lecture 10</a:t>
            </a:r>
          </a:p>
          <a:p>
            <a:r>
              <a:rPr lang="en-US" dirty="0" smtClean="0">
                <a:hlinkClick r:id="rId2"/>
              </a:rPr>
              <a:t>mkamran@uet.edu.pk</a:t>
            </a:r>
            <a:endParaRPr lang="en-US" dirty="0" smtClean="0"/>
          </a:p>
          <a:p>
            <a:r>
              <a:rPr lang="en-US" dirty="0" smtClean="0"/>
              <a:t>Dr. </a:t>
            </a:r>
            <a:r>
              <a:rPr lang="en-US" smtClean="0"/>
              <a:t>Muhammad Kamran</a:t>
            </a:r>
            <a:endParaRPr lang="en-US"/>
          </a:p>
        </p:txBody>
      </p:sp>
    </p:spTree>
    <p:extLst>
      <p:ext uri="{BB962C8B-B14F-4D97-AF65-F5344CB8AC3E}">
        <p14:creationId xmlns:p14="http://schemas.microsoft.com/office/powerpoint/2010/main" val="3464148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Lecture Contents</a:t>
            </a:r>
            <a:endParaRPr lang="en-US" dirty="0"/>
          </a:p>
        </p:txBody>
      </p:sp>
      <p:sp>
        <p:nvSpPr>
          <p:cNvPr id="3" name="Content Placeholder 2"/>
          <p:cNvSpPr>
            <a:spLocks noGrp="1"/>
          </p:cNvSpPr>
          <p:nvPr>
            <p:ph idx="1"/>
          </p:nvPr>
        </p:nvSpPr>
        <p:spPr/>
        <p:txBody>
          <a:bodyPr/>
          <a:lstStyle/>
          <a:p>
            <a:r>
              <a:rPr lang="en-US" dirty="0" smtClean="0"/>
              <a:t>Terminologies </a:t>
            </a:r>
            <a:r>
              <a:rPr lang="en-US" smtClean="0"/>
              <a:t>and problems </a:t>
            </a:r>
            <a:r>
              <a:rPr lang="en-US" dirty="0" smtClean="0"/>
              <a:t>for power system planning</a:t>
            </a:r>
          </a:p>
          <a:p>
            <a:r>
              <a:rPr lang="en-US" dirty="0" smtClean="0"/>
              <a:t>Diversity factor</a:t>
            </a:r>
          </a:p>
          <a:p>
            <a:r>
              <a:rPr lang="en-US" dirty="0" smtClean="0"/>
              <a:t>Tariff</a:t>
            </a:r>
          </a:p>
          <a:p>
            <a:r>
              <a:rPr lang="en-US" dirty="0" smtClean="0"/>
              <a:t>Load forecasting</a:t>
            </a:r>
          </a:p>
          <a:p>
            <a:r>
              <a:rPr lang="en-US" dirty="0" smtClean="0"/>
              <a:t>Structure of power system</a:t>
            </a:r>
            <a:endParaRPr lang="en-US" dirty="0"/>
          </a:p>
        </p:txBody>
      </p:sp>
      <p:pic>
        <p:nvPicPr>
          <p:cNvPr id="4" name="Picture 3" descr="C:\Users\Shahzad Aslam\Desktop\mono garam uet\images (4).jpg"/>
          <p:cNvPicPr/>
          <p:nvPr/>
        </p:nvPicPr>
        <p:blipFill>
          <a:blip r:embed="rId2"/>
          <a:srcRect/>
          <a:stretch>
            <a:fillRect/>
          </a:stretch>
        </p:blipFill>
        <p:spPr bwMode="auto">
          <a:xfrm>
            <a:off x="970541" y="553878"/>
            <a:ext cx="921385" cy="948055"/>
          </a:xfrm>
          <a:prstGeom prst="rect">
            <a:avLst/>
          </a:prstGeom>
          <a:noFill/>
          <a:ln w="9525">
            <a:noFill/>
            <a:miter lim="800000"/>
            <a:headEnd/>
            <a:tailEnd/>
          </a:ln>
        </p:spPr>
      </p:pic>
    </p:spTree>
    <p:extLst>
      <p:ext uri="{BB962C8B-B14F-4D97-AF65-F5344CB8AC3E}">
        <p14:creationId xmlns:p14="http://schemas.microsoft.com/office/powerpoint/2010/main" val="1888935449"/>
      </p:ext>
    </p:extLst>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Lecture contents</a:t>
            </a:r>
            <a:endParaRPr lang="en-US" dirty="0"/>
          </a:p>
        </p:txBody>
      </p:sp>
      <p:sp>
        <p:nvSpPr>
          <p:cNvPr id="3" name="Content Placeholder 2"/>
          <p:cNvSpPr>
            <a:spLocks noGrp="1"/>
          </p:cNvSpPr>
          <p:nvPr>
            <p:ph idx="1"/>
          </p:nvPr>
        </p:nvSpPr>
        <p:spPr/>
        <p:txBody>
          <a:bodyPr/>
          <a:lstStyle/>
          <a:p>
            <a:r>
              <a:rPr lang="en-US" dirty="0" smtClean="0"/>
              <a:t>Problems </a:t>
            </a:r>
          </a:p>
          <a:p>
            <a:r>
              <a:rPr lang="en-US" dirty="0" smtClean="0"/>
              <a:t>Load and voltage drops in feeder</a:t>
            </a:r>
            <a:endParaRPr lang="en-US" dirty="0"/>
          </a:p>
        </p:txBody>
      </p:sp>
    </p:spTree>
    <p:extLst>
      <p:ext uri="{BB962C8B-B14F-4D97-AF65-F5344CB8AC3E}">
        <p14:creationId xmlns:p14="http://schemas.microsoft.com/office/powerpoint/2010/main" val="1212409352"/>
      </p:ext>
    </p:extLst>
  </p:cSld>
  <p:clrMapOvr>
    <a:masterClrMapping/>
  </p:clrMapOvr>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endParaRPr lang="en-US" dirty="0"/>
          </a:p>
        </p:txBody>
      </p:sp>
      <p:sp>
        <p:nvSpPr>
          <p:cNvPr id="3" name="Content Placeholder 2"/>
          <p:cNvSpPr>
            <a:spLocks noGrp="1"/>
          </p:cNvSpPr>
          <p:nvPr>
            <p:ph idx="1"/>
          </p:nvPr>
        </p:nvSpPr>
        <p:spPr/>
        <p:txBody>
          <a:bodyPr/>
          <a:lstStyle/>
          <a:p>
            <a:r>
              <a:rPr lang="en-US" dirty="0" smtClean="0"/>
              <a:t>A three phase express feeder has an impedance 6+j20/ phase.  At the load end, the line to line voltage is 13.8kV and the total three phase power is 1200 kW at lagging power factor of 0.8.  By using line to neutral method determine the following;</a:t>
            </a:r>
          </a:p>
          <a:p>
            <a:r>
              <a:rPr lang="en-US" dirty="0" smtClean="0"/>
              <a:t>(a) Line to line voltage at sending end</a:t>
            </a:r>
          </a:p>
          <a:p>
            <a:r>
              <a:rPr lang="en-US" dirty="0" smtClean="0"/>
              <a:t>(b) Power factor at sending end</a:t>
            </a:r>
          </a:p>
          <a:p>
            <a:r>
              <a:rPr lang="en-US" dirty="0" smtClean="0"/>
              <a:t>(c) The copper loss of the feeder</a:t>
            </a:r>
          </a:p>
          <a:p>
            <a:r>
              <a:rPr lang="en-US" dirty="0" smtClean="0"/>
              <a:t>(d) The power at the sending end in kW</a:t>
            </a:r>
            <a:endParaRPr lang="en-US" dirty="0"/>
          </a:p>
        </p:txBody>
      </p:sp>
    </p:spTree>
    <p:extLst>
      <p:ext uri="{BB962C8B-B14F-4D97-AF65-F5344CB8AC3E}">
        <p14:creationId xmlns:p14="http://schemas.microsoft.com/office/powerpoint/2010/main" val="714315535"/>
      </p:ext>
    </p:extLst>
  </p:cSld>
  <p:clrMapOvr>
    <a:masterClrMapping/>
  </p:clrMapOvr>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Solution </a:t>
            </a:r>
            <a:endParaRPr lang="en-US"/>
          </a:p>
        </p:txBody>
      </p:sp>
      <p:sp>
        <p:nvSpPr>
          <p:cNvPr id="3" name="Content Placeholder 2"/>
          <p:cNvSpPr>
            <a:spLocks noGrp="1"/>
          </p:cNvSpPr>
          <p:nvPr>
            <p:ph idx="1"/>
          </p:nvPr>
        </p:nvSpPr>
        <p:spPr/>
        <p:txBody>
          <a:bodyPr/>
          <a:lstStyle/>
          <a:p>
            <a:r>
              <a:rPr lang="en-US" dirty="0" smtClean="0"/>
              <a:t>Since in express feeder, the line current is the same at the beginning or at the end of the line;</a:t>
            </a:r>
          </a:p>
          <a:p>
            <a:endParaRPr lang="en-US" dirty="0" smtClean="0"/>
          </a:p>
        </p:txBody>
      </p:sp>
      <p:pic>
        <p:nvPicPr>
          <p:cNvPr id="4" name="Picture 3"/>
          <p:cNvPicPr>
            <a:picLocks noChangeAspect="1"/>
          </p:cNvPicPr>
          <p:nvPr/>
        </p:nvPicPr>
        <p:blipFill>
          <a:blip r:embed="rId2"/>
          <a:stretch>
            <a:fillRect/>
          </a:stretch>
        </p:blipFill>
        <p:spPr>
          <a:xfrm>
            <a:off x="5465445" y="2510790"/>
            <a:ext cx="4248150" cy="1714500"/>
          </a:xfrm>
          <a:prstGeom prst="rect">
            <a:avLst/>
          </a:prstGeom>
        </p:spPr>
      </p:pic>
    </p:spTree>
    <p:extLst>
      <p:ext uri="{BB962C8B-B14F-4D97-AF65-F5344CB8AC3E}">
        <p14:creationId xmlns:p14="http://schemas.microsoft.com/office/powerpoint/2010/main" val="1061823547"/>
      </p:ext>
    </p:extLst>
  </p:cSld>
  <p:clrMapOvr>
    <a:masterClrMapping/>
  </p:clrMapOvr>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838325" y="2053431"/>
            <a:ext cx="8515350" cy="3895725"/>
          </a:xfrm>
          <a:prstGeom prst="rect">
            <a:avLst/>
          </a:prstGeom>
        </p:spPr>
      </p:pic>
    </p:spTree>
    <p:extLst>
      <p:ext uri="{BB962C8B-B14F-4D97-AF65-F5344CB8AC3E}">
        <p14:creationId xmlns:p14="http://schemas.microsoft.com/office/powerpoint/2010/main" val="255996491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038350" y="2791619"/>
            <a:ext cx="8115300" cy="2419350"/>
          </a:xfrm>
          <a:prstGeom prst="rect">
            <a:avLst/>
          </a:prstGeom>
        </p:spPr>
      </p:pic>
    </p:spTree>
    <p:extLst>
      <p:ext uri="{BB962C8B-B14F-4D97-AF65-F5344CB8AC3E}">
        <p14:creationId xmlns:p14="http://schemas.microsoft.com/office/powerpoint/2010/main" val="86293117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1997876"/>
            <a:ext cx="10515600" cy="4006836"/>
          </a:xfrm>
          <a:prstGeom prst="rect">
            <a:avLst/>
          </a:prstGeom>
        </p:spPr>
      </p:pic>
    </p:spTree>
    <p:extLst>
      <p:ext uri="{BB962C8B-B14F-4D97-AF65-F5344CB8AC3E}">
        <p14:creationId xmlns:p14="http://schemas.microsoft.com/office/powerpoint/2010/main" val="173592011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endParaRPr lang="en-US" dirty="0"/>
          </a:p>
        </p:txBody>
      </p:sp>
      <p:sp>
        <p:nvSpPr>
          <p:cNvPr id="3" name="Content Placeholder 2"/>
          <p:cNvSpPr>
            <a:spLocks noGrp="1"/>
          </p:cNvSpPr>
          <p:nvPr>
            <p:ph idx="1"/>
          </p:nvPr>
        </p:nvSpPr>
        <p:spPr/>
        <p:txBody>
          <a:bodyPr/>
          <a:lstStyle/>
          <a:p>
            <a:r>
              <a:rPr lang="en-US" dirty="0" smtClean="0"/>
              <a:t>Repeat problem by using single </a:t>
            </a:r>
            <a:r>
              <a:rPr lang="en-US" smtClean="0"/>
              <a:t>phase equivalent method</a:t>
            </a:r>
            <a:endParaRPr lang="en-US" dirty="0"/>
          </a:p>
        </p:txBody>
      </p:sp>
      <p:pic>
        <p:nvPicPr>
          <p:cNvPr id="5" name="Picture 4"/>
          <p:cNvPicPr>
            <a:picLocks noChangeAspect="1"/>
          </p:cNvPicPr>
          <p:nvPr/>
        </p:nvPicPr>
        <p:blipFill>
          <a:blip r:embed="rId2"/>
          <a:stretch>
            <a:fillRect/>
          </a:stretch>
        </p:blipFill>
        <p:spPr>
          <a:xfrm>
            <a:off x="926433" y="2562727"/>
            <a:ext cx="9974178" cy="3614236"/>
          </a:xfrm>
          <a:prstGeom prst="rect">
            <a:avLst/>
          </a:prstGeom>
        </p:spPr>
      </p:pic>
    </p:spTree>
    <p:extLst>
      <p:ext uri="{BB962C8B-B14F-4D97-AF65-F5344CB8AC3E}">
        <p14:creationId xmlns:p14="http://schemas.microsoft.com/office/powerpoint/2010/main" val="4002282408"/>
      </p:ext>
    </p:extLst>
  </p:cSld>
  <p:clrMapOvr>
    <a:masterClrMapping/>
  </p:clrMapOvr>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790700" y="2082959"/>
            <a:ext cx="8610600" cy="1885950"/>
          </a:xfrm>
          <a:prstGeom prst="rect">
            <a:avLst/>
          </a:prstGeom>
        </p:spPr>
      </p:pic>
      <p:pic>
        <p:nvPicPr>
          <p:cNvPr id="6" name="Picture 5"/>
          <p:cNvPicPr>
            <a:picLocks noChangeAspect="1"/>
          </p:cNvPicPr>
          <p:nvPr/>
        </p:nvPicPr>
        <p:blipFill>
          <a:blip r:embed="rId3"/>
          <a:stretch>
            <a:fillRect/>
          </a:stretch>
        </p:blipFill>
        <p:spPr>
          <a:xfrm>
            <a:off x="1996865" y="4047245"/>
            <a:ext cx="7710590" cy="1607598"/>
          </a:xfrm>
          <a:prstGeom prst="rect">
            <a:avLst/>
          </a:prstGeom>
        </p:spPr>
      </p:pic>
    </p:spTree>
    <p:extLst>
      <p:ext uri="{BB962C8B-B14F-4D97-AF65-F5344CB8AC3E}">
        <p14:creationId xmlns:p14="http://schemas.microsoft.com/office/powerpoint/2010/main" val="2809672197"/>
      </p:ext>
    </p:extLst>
  </p:cSld>
  <p:clrMapOvr>
    <a:masterClrMapping/>
  </p:clrMapOvr>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 Wire Multi grounded Common Neutral Distribution System</a:t>
            </a:r>
            <a:endParaRPr lang="en-US" dirty="0"/>
          </a:p>
        </p:txBody>
      </p:sp>
      <p:sp>
        <p:nvSpPr>
          <p:cNvPr id="3" name="Content Placeholder 2"/>
          <p:cNvSpPr>
            <a:spLocks noGrp="1"/>
          </p:cNvSpPr>
          <p:nvPr>
            <p:ph idx="1"/>
          </p:nvPr>
        </p:nvSpPr>
        <p:spPr/>
        <p:txBody>
          <a:bodyPr/>
          <a:lstStyle/>
          <a:p>
            <a:r>
              <a:rPr lang="en-US" dirty="0" smtClean="0"/>
              <a:t>Fig shows typical 4 wire multi grounded common neutral distribution system</a:t>
            </a:r>
          </a:p>
          <a:p>
            <a:r>
              <a:rPr lang="en-US" dirty="0" smtClean="0"/>
              <a:t>Because of economic and operating advantages, this system is used extensively</a:t>
            </a:r>
          </a:p>
          <a:p>
            <a:r>
              <a:rPr lang="en-US" dirty="0" smtClean="0"/>
              <a:t>The assorted </a:t>
            </a:r>
            <a:r>
              <a:rPr lang="en-US" dirty="0" err="1" smtClean="0"/>
              <a:t>secondaries</a:t>
            </a:r>
            <a:r>
              <a:rPr lang="en-US" dirty="0" smtClean="0"/>
              <a:t> can be either (</a:t>
            </a:r>
            <a:r>
              <a:rPr lang="en-US" dirty="0" err="1" smtClean="0"/>
              <a:t>i</a:t>
            </a:r>
            <a:r>
              <a:rPr lang="en-US" dirty="0" smtClean="0"/>
              <a:t>) 120/240 V single phase 3 wire (ii) 120/240 V three phase 4 wire connected in Delta (iii) 120/240 three phase 4 wire connected in open Delta or (iv) 120/208 three phase, 4 wire connected in grounded wye</a:t>
            </a:r>
          </a:p>
          <a:p>
            <a:r>
              <a:rPr lang="en-US" dirty="0" smtClean="0"/>
              <a:t>Where primary and secondary systems are both existent, the same conductor is used as common neutral </a:t>
            </a:r>
            <a:endParaRPr lang="en-US" dirty="0"/>
          </a:p>
        </p:txBody>
      </p:sp>
    </p:spTree>
    <p:extLst>
      <p:ext uri="{BB962C8B-B14F-4D97-AF65-F5344CB8AC3E}">
        <p14:creationId xmlns:p14="http://schemas.microsoft.com/office/powerpoint/2010/main" val="1826288470"/>
      </p:ext>
    </p:extLst>
  </p:cSld>
  <p:clrMapOvr>
    <a:masterClrMapping/>
  </p:clrMapOvr>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smtClean="0"/>
              <a:t>Neutral is grounded at each distribution transformer, and to water pipes or driven grounded electrodes at each user’s service entrance</a:t>
            </a:r>
          </a:p>
          <a:p>
            <a:r>
              <a:rPr lang="en-US" dirty="0" smtClean="0"/>
              <a:t>Secondary neutral is also grounded at the distribution transformer and the service drops</a:t>
            </a:r>
          </a:p>
          <a:p>
            <a:r>
              <a:rPr lang="en-US" dirty="0" smtClean="0"/>
              <a:t>Typical values of grounded electrodes are 5, 10 or 15 Ohm.</a:t>
            </a:r>
          </a:p>
          <a:p>
            <a:r>
              <a:rPr lang="en-US" dirty="0" smtClean="0"/>
              <a:t>Usually, a typical metal water pipe system has a resistance  value of less than 3 ohm</a:t>
            </a:r>
          </a:p>
          <a:p>
            <a:r>
              <a:rPr lang="en-US" dirty="0" smtClean="0"/>
              <a:t>A part of unbalanced or zero sequence load current flows in neutral wire and remaining part flows in the ground and or water system</a:t>
            </a:r>
          </a:p>
          <a:p>
            <a:r>
              <a:rPr lang="en-US" dirty="0" smtClean="0"/>
              <a:t>Same conductor size is used for both phase and neutral conductors</a:t>
            </a:r>
            <a:endParaRPr lang="en-US" dirty="0"/>
          </a:p>
        </p:txBody>
      </p:sp>
    </p:spTree>
    <p:extLst>
      <p:ext uri="{BB962C8B-B14F-4D97-AF65-F5344CB8AC3E}">
        <p14:creationId xmlns:p14="http://schemas.microsoft.com/office/powerpoint/2010/main" val="5828261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Diversity Factor</a:t>
            </a:r>
            <a:endParaRPr lang="en-US" dirty="0"/>
          </a:p>
        </p:txBody>
      </p:sp>
      <p:sp>
        <p:nvSpPr>
          <p:cNvPr id="3" name="Content Placeholder 2"/>
          <p:cNvSpPr>
            <a:spLocks noGrp="1"/>
          </p:cNvSpPr>
          <p:nvPr>
            <p:ph idx="1"/>
          </p:nvPr>
        </p:nvSpPr>
        <p:spPr/>
        <p:txBody>
          <a:bodyPr>
            <a:normAutofit lnSpcReduction="10000"/>
          </a:bodyPr>
          <a:lstStyle/>
          <a:p>
            <a:r>
              <a:rPr lang="en-US" dirty="0" smtClean="0"/>
              <a:t>This is defined as the sum of individual maximum demands on the consumers divided by the maximum load on the system</a:t>
            </a:r>
          </a:p>
          <a:p>
            <a:r>
              <a:rPr lang="en-US" dirty="0" smtClean="0"/>
              <a:t>This factor gives the diversification of the load and is used to decide the installation of sufficient generating and transmission plants</a:t>
            </a:r>
          </a:p>
          <a:p>
            <a:r>
              <a:rPr lang="en-US" dirty="0" smtClean="0"/>
              <a:t>If all demands came at the same time i.e., unity diversity factor, the total installed capacity required would be much more</a:t>
            </a:r>
          </a:p>
          <a:p>
            <a:r>
              <a:rPr lang="en-US" dirty="0" smtClean="0"/>
              <a:t>Luckily, the factor is much higher than unity, especially for domestic loads</a:t>
            </a:r>
          </a:p>
          <a:p>
            <a:r>
              <a:rPr lang="en-US" dirty="0" smtClean="0"/>
              <a:t> High diversity factors may be provided if;</a:t>
            </a:r>
            <a:br>
              <a:rPr lang="en-US" dirty="0" smtClean="0"/>
            </a:br>
            <a:endParaRPr lang="en-US" dirty="0"/>
          </a:p>
        </p:txBody>
      </p:sp>
      <p:pic>
        <p:nvPicPr>
          <p:cNvPr id="4" name="Picture 3" descr="C:\Users\Shahzad Aslam\Desktop\mono garam uet\images (4).jpg"/>
          <p:cNvPicPr/>
          <p:nvPr/>
        </p:nvPicPr>
        <p:blipFill>
          <a:blip r:embed="rId2"/>
          <a:srcRect/>
          <a:stretch>
            <a:fillRect/>
          </a:stretch>
        </p:blipFill>
        <p:spPr bwMode="auto">
          <a:xfrm>
            <a:off x="970541" y="553878"/>
            <a:ext cx="921385" cy="948055"/>
          </a:xfrm>
          <a:prstGeom prst="rect">
            <a:avLst/>
          </a:prstGeom>
          <a:noFill/>
          <a:ln w="9525">
            <a:noFill/>
            <a:miter lim="800000"/>
            <a:headEnd/>
            <a:tailEnd/>
          </a:ln>
        </p:spPr>
      </p:pic>
    </p:spTree>
    <p:extLst>
      <p:ext uri="{BB962C8B-B14F-4D97-AF65-F5344CB8AC3E}">
        <p14:creationId xmlns:p14="http://schemas.microsoft.com/office/powerpoint/2010/main" val="1210256112"/>
      </p:ext>
    </p:extLst>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stretch>
            <a:fillRect/>
          </a:stretch>
        </p:blipFill>
        <p:spPr>
          <a:xfrm>
            <a:off x="838200" y="365125"/>
            <a:ext cx="10515599" cy="5811838"/>
          </a:xfrm>
          <a:prstGeom prst="rect">
            <a:avLst/>
          </a:prstGeom>
        </p:spPr>
      </p:pic>
    </p:spTree>
    <p:extLst>
      <p:ext uri="{BB962C8B-B14F-4D97-AF65-F5344CB8AC3E}">
        <p14:creationId xmlns:p14="http://schemas.microsoft.com/office/powerpoint/2010/main" val="3662841313"/>
      </p:ext>
    </p:extLst>
  </p:cSld>
  <p:clrMapOvr>
    <a:masterClrMapping/>
  </p:clrMapOvr>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a:t>Definition</a:t>
            </a:r>
            <a:r>
              <a:rPr lang="en-US" dirty="0"/>
              <a:t> </a:t>
            </a:r>
            <a:r>
              <a:rPr lang="en-US" b="1" dirty="0"/>
              <a:t>of</a:t>
            </a:r>
            <a:r>
              <a:rPr lang="en-US" dirty="0"/>
              <a:t> service </a:t>
            </a:r>
            <a:r>
              <a:rPr lang="en-US" b="1" dirty="0"/>
              <a:t>drop</a:t>
            </a:r>
            <a:r>
              <a:rPr lang="en-US" dirty="0"/>
              <a:t>: The overhead conductors that connect the electrical supply or communication line to the building being served.</a:t>
            </a:r>
          </a:p>
        </p:txBody>
      </p:sp>
    </p:spTree>
    <p:extLst>
      <p:ext uri="{BB962C8B-B14F-4D97-AF65-F5344CB8AC3E}">
        <p14:creationId xmlns:p14="http://schemas.microsoft.com/office/powerpoint/2010/main" val="2290996793"/>
      </p:ext>
    </p:extLst>
  </p:cSld>
  <p:clrMapOvr>
    <a:masterClrMapping/>
  </p:clrMapOvr>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2286000"/>
            <a:ext cx="10515600" cy="2466473"/>
          </a:xfrm>
          <a:prstGeom prst="rect">
            <a:avLst/>
          </a:prstGeom>
        </p:spPr>
      </p:pic>
    </p:spTree>
    <p:extLst>
      <p:ext uri="{BB962C8B-B14F-4D97-AF65-F5344CB8AC3E}">
        <p14:creationId xmlns:p14="http://schemas.microsoft.com/office/powerpoint/2010/main" val="3138105047"/>
      </p:ext>
    </p:extLst>
  </p:cSld>
  <p:clrMapOvr>
    <a:masterClrMapping/>
  </p:clrMapOvr>
  <p:timing>
    <p:tnLst>
      <p:par>
        <p:cT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1825625"/>
            <a:ext cx="10515600" cy="4351338"/>
          </a:xfrm>
          <a:prstGeom prst="rect">
            <a:avLst/>
          </a:prstGeom>
        </p:spPr>
      </p:pic>
    </p:spTree>
    <p:extLst>
      <p:ext uri="{BB962C8B-B14F-4D97-AF65-F5344CB8AC3E}">
        <p14:creationId xmlns:p14="http://schemas.microsoft.com/office/powerpoint/2010/main" val="3405092962"/>
      </p:ext>
    </p:extLst>
  </p:cSld>
  <p:clrMapOvr>
    <a:masterClrMapping/>
  </p:clrMapOvr>
  <p:timing>
    <p:tnLst>
      <p:par>
        <p:cT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862266" y="1825625"/>
            <a:ext cx="8467468" cy="4351338"/>
          </a:xfrm>
          <a:prstGeom prst="rect">
            <a:avLst/>
          </a:prstGeom>
        </p:spPr>
      </p:pic>
    </p:spTree>
    <p:extLst>
      <p:ext uri="{BB962C8B-B14F-4D97-AF65-F5344CB8AC3E}">
        <p14:creationId xmlns:p14="http://schemas.microsoft.com/office/powerpoint/2010/main" val="3340528564"/>
      </p:ext>
    </p:extLst>
  </p:cSld>
  <p:clrMapOvr>
    <a:masterClrMapping/>
  </p:clrMapOvr>
  <p:timing>
    <p:tnLst>
      <p:par>
        <p:cT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081212" y="1905794"/>
            <a:ext cx="8029575" cy="4191000"/>
          </a:xfrm>
          <a:prstGeom prst="rect">
            <a:avLst/>
          </a:prstGeom>
        </p:spPr>
      </p:pic>
    </p:spTree>
    <p:extLst>
      <p:ext uri="{BB962C8B-B14F-4D97-AF65-F5344CB8AC3E}">
        <p14:creationId xmlns:p14="http://schemas.microsoft.com/office/powerpoint/2010/main" val="3411146334"/>
      </p:ext>
    </p:extLst>
  </p:cSld>
  <p:clrMapOvr>
    <a:masterClrMapping/>
  </p:clrMapOvr>
  <p:timing>
    <p:tnLst>
      <p:par>
        <p:cT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6" name="Content Placeholder 5"/>
          <p:cNvPicPr>
            <a:picLocks noGrp="1" noChangeAspect="1"/>
          </p:cNvPicPr>
          <p:nvPr>
            <p:ph idx="1"/>
          </p:nvPr>
        </p:nvPicPr>
        <p:blipFill>
          <a:blip r:embed="rId2"/>
          <a:stretch>
            <a:fillRect/>
          </a:stretch>
        </p:blipFill>
        <p:spPr>
          <a:xfrm>
            <a:off x="1728787" y="2763044"/>
            <a:ext cx="8734425" cy="2505075"/>
          </a:xfrm>
          <a:prstGeom prst="rect">
            <a:avLst/>
          </a:prstGeom>
        </p:spPr>
      </p:pic>
    </p:spTree>
    <p:extLst>
      <p:ext uri="{BB962C8B-B14F-4D97-AF65-F5344CB8AC3E}">
        <p14:creationId xmlns:p14="http://schemas.microsoft.com/office/powerpoint/2010/main" val="3613713144"/>
      </p:ext>
    </p:extLst>
  </p:cSld>
  <p:clrMapOvr>
    <a:masterClrMapping/>
  </p:clrMapOvr>
  <p:timing>
    <p:tnLst>
      <p:par>
        <p:cT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957263" y="1825625"/>
            <a:ext cx="10396537" cy="4351338"/>
          </a:xfrm>
          <a:prstGeom prst="rect">
            <a:avLst/>
          </a:prstGeom>
        </p:spPr>
      </p:pic>
    </p:spTree>
    <p:extLst>
      <p:ext uri="{BB962C8B-B14F-4D97-AF65-F5344CB8AC3E}">
        <p14:creationId xmlns:p14="http://schemas.microsoft.com/office/powerpoint/2010/main" val="3708308425"/>
      </p:ext>
    </p:extLst>
  </p:cSld>
  <p:clrMapOvr>
    <a:masterClrMapping/>
  </p:clrMapOvr>
  <p:timing>
    <p:tnLst>
      <p:par>
        <p:cT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1825625"/>
            <a:ext cx="10515599" cy="4351338"/>
          </a:xfrm>
          <a:prstGeom prst="rect">
            <a:avLst/>
          </a:prstGeom>
        </p:spPr>
      </p:pic>
    </p:spTree>
    <p:extLst>
      <p:ext uri="{BB962C8B-B14F-4D97-AF65-F5344CB8AC3E}">
        <p14:creationId xmlns:p14="http://schemas.microsoft.com/office/powerpoint/2010/main" val="506390490"/>
      </p:ext>
    </p:extLst>
  </p:cSld>
  <p:clrMapOvr>
    <a:masterClrMapping/>
  </p:clrMapOvr>
  <p:timing>
    <p:tnLst>
      <p:par>
        <p:cT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300287" y="1910556"/>
            <a:ext cx="7591425" cy="4181475"/>
          </a:xfrm>
          <a:prstGeom prst="rect">
            <a:avLst/>
          </a:prstGeom>
        </p:spPr>
      </p:pic>
    </p:spTree>
    <p:extLst>
      <p:ext uri="{BB962C8B-B14F-4D97-AF65-F5344CB8AC3E}">
        <p14:creationId xmlns:p14="http://schemas.microsoft.com/office/powerpoint/2010/main" val="126856218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Autofit/>
          </a:bodyPr>
          <a:lstStyle/>
          <a:p>
            <a:r>
              <a:rPr lang="en-US" sz="2400" dirty="0"/>
              <a:t>Giving </a:t>
            </a:r>
            <a:r>
              <a:rPr lang="en-US" sz="2400" dirty="0" smtClean="0"/>
              <a:t>incentives to </a:t>
            </a:r>
            <a:r>
              <a:rPr lang="en-US" sz="2400" dirty="0"/>
              <a:t>farmers and/or </a:t>
            </a:r>
            <a:r>
              <a:rPr lang="en-US" sz="2400" dirty="0" smtClean="0"/>
              <a:t>some industries to </a:t>
            </a:r>
            <a:r>
              <a:rPr lang="en-US" sz="2400" dirty="0"/>
              <a:t>use electricity </a:t>
            </a:r>
            <a:r>
              <a:rPr lang="en-US" sz="2400" dirty="0" smtClean="0"/>
              <a:t>in the night or light load period </a:t>
            </a:r>
          </a:p>
          <a:p>
            <a:r>
              <a:rPr lang="en-US" sz="2400" dirty="0" smtClean="0"/>
              <a:t>Using day light </a:t>
            </a:r>
            <a:r>
              <a:rPr lang="en-US" sz="2400" dirty="0"/>
              <a:t>saving as in many other </a:t>
            </a:r>
            <a:r>
              <a:rPr lang="en-US" sz="2400" dirty="0" smtClean="0"/>
              <a:t>countries</a:t>
            </a:r>
          </a:p>
          <a:p>
            <a:r>
              <a:rPr lang="en-US" sz="2400" dirty="0" smtClean="0"/>
              <a:t>Staggering </a:t>
            </a:r>
            <a:r>
              <a:rPr lang="en-US" sz="2400" dirty="0"/>
              <a:t>the </a:t>
            </a:r>
            <a:r>
              <a:rPr lang="en-US" sz="2400" dirty="0" smtClean="0"/>
              <a:t>office </a:t>
            </a:r>
            <a:r>
              <a:rPr lang="en-US" sz="2400" dirty="0"/>
              <a:t>timings</a:t>
            </a:r>
            <a:r>
              <a:rPr lang="en-US" sz="2400" dirty="0" smtClean="0"/>
              <a:t> </a:t>
            </a:r>
          </a:p>
          <a:p>
            <a:r>
              <a:rPr lang="en-US" sz="2400" dirty="0"/>
              <a:t>Having different time zones in the country like USA, Australia, etc.</a:t>
            </a:r>
            <a:r>
              <a:rPr lang="en-US" sz="2400" dirty="0" smtClean="0"/>
              <a:t> </a:t>
            </a:r>
          </a:p>
          <a:p>
            <a:r>
              <a:rPr lang="en-US" sz="2400" dirty="0"/>
              <a:t>Having two-part tariff in which consumer has to pay an amount</a:t>
            </a:r>
            <a:r>
              <a:rPr lang="en-US" sz="2400" dirty="0" smtClean="0"/>
              <a:t> </a:t>
            </a:r>
            <a:r>
              <a:rPr lang="en-US" sz="2400" dirty="0"/>
              <a:t>dependent on the maximum demand he makes, plus </a:t>
            </a:r>
            <a:r>
              <a:rPr lang="en-US" sz="2400" dirty="0" smtClean="0"/>
              <a:t> a charge of each unit energy consumed</a:t>
            </a:r>
          </a:p>
          <a:p>
            <a:r>
              <a:rPr lang="en-US" sz="2400" dirty="0" smtClean="0"/>
              <a:t>Some times consumer is charged on the basis of KVA demand instead </a:t>
            </a:r>
            <a:r>
              <a:rPr lang="en-US" sz="2400" dirty="0"/>
              <a:t>used frequently </a:t>
            </a:r>
            <a:r>
              <a:rPr lang="en-US" sz="2400" dirty="0" smtClean="0"/>
              <a:t>of </a:t>
            </a:r>
            <a:r>
              <a:rPr lang="en-US" sz="2400" dirty="0"/>
              <a:t>kW to </a:t>
            </a:r>
            <a:r>
              <a:rPr lang="en-US" sz="2400" dirty="0" smtClean="0"/>
              <a:t>penalize loads of low power factor</a:t>
            </a:r>
          </a:p>
          <a:p>
            <a:r>
              <a:rPr lang="en-US" sz="2400" dirty="0" smtClean="0"/>
              <a:t>Two other frequently used factors are;</a:t>
            </a:r>
          </a:p>
          <a:p>
            <a:pPr marL="0" indent="0">
              <a:buNone/>
            </a:pPr>
            <a:r>
              <a:rPr lang="en-US" sz="2400" dirty="0" smtClean="0"/>
              <a:t/>
            </a:r>
            <a:br>
              <a:rPr lang="en-US" sz="2400" dirty="0" smtClean="0"/>
            </a:br>
            <a:r>
              <a:rPr lang="en-US" sz="2400" dirty="0" smtClean="0"/>
              <a:t/>
            </a:r>
            <a:br>
              <a:rPr lang="en-US" sz="2400" dirty="0" smtClean="0"/>
            </a:br>
            <a:r>
              <a:rPr lang="en-US" sz="2400" dirty="0" smtClean="0"/>
              <a:t/>
            </a:r>
            <a:br>
              <a:rPr lang="en-US" sz="2400" dirty="0" smtClean="0"/>
            </a:br>
            <a:r>
              <a:rPr lang="en-US" sz="2400" dirty="0" smtClean="0"/>
              <a:t/>
            </a:r>
            <a:br>
              <a:rPr lang="en-US" sz="2400" dirty="0" smtClean="0"/>
            </a:br>
            <a:r>
              <a:rPr lang="en-US" sz="2400" dirty="0" smtClean="0"/>
              <a:t> </a:t>
            </a:r>
            <a:br>
              <a:rPr lang="en-US" sz="2400" dirty="0" smtClean="0"/>
            </a:br>
            <a:r>
              <a:rPr lang="en-US" sz="2400" dirty="0" smtClean="0"/>
              <a:t/>
            </a:r>
            <a:br>
              <a:rPr lang="en-US" sz="2400" dirty="0" smtClean="0"/>
            </a:br>
            <a:endParaRPr lang="en-US" sz="2400" dirty="0"/>
          </a:p>
        </p:txBody>
      </p:sp>
    </p:spTree>
    <p:extLst>
      <p:ext uri="{BB962C8B-B14F-4D97-AF65-F5344CB8AC3E}">
        <p14:creationId xmlns:p14="http://schemas.microsoft.com/office/powerpoint/2010/main" val="2952206467"/>
      </p:ext>
    </p:extLst>
  </p:cSld>
  <p:clrMapOvr>
    <a:masterClrMapping/>
  </p:clrMapOvr>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690687" y="2205831"/>
            <a:ext cx="8810625" cy="3590925"/>
          </a:xfrm>
          <a:prstGeom prst="rect">
            <a:avLst/>
          </a:prstGeom>
        </p:spPr>
      </p:pic>
    </p:spTree>
    <p:extLst>
      <p:ext uri="{BB962C8B-B14F-4D97-AF65-F5344CB8AC3E}">
        <p14:creationId xmlns:p14="http://schemas.microsoft.com/office/powerpoint/2010/main" val="4146844865"/>
      </p:ext>
    </p:extLst>
  </p:cSld>
  <p:clrMapOvr>
    <a:masterClrMapping/>
  </p:clrMapOvr>
  <p:timing>
    <p:tnLst>
      <p:par>
        <p:cT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071563" y="1928813"/>
            <a:ext cx="10158411" cy="4229099"/>
          </a:xfrm>
          <a:prstGeom prst="rect">
            <a:avLst/>
          </a:prstGeom>
        </p:spPr>
      </p:pic>
    </p:spTree>
    <p:extLst>
      <p:ext uri="{BB962C8B-B14F-4D97-AF65-F5344CB8AC3E}">
        <p14:creationId xmlns:p14="http://schemas.microsoft.com/office/powerpoint/2010/main" val="3765472148"/>
      </p:ext>
    </p:extLst>
  </p:cSld>
  <p:clrMapOvr>
    <a:masterClrMapping/>
  </p:clrMapOvr>
  <p:timing>
    <p:tnLst>
      <p:par>
        <p:cT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stretch>
            <a:fillRect/>
          </a:stretch>
        </p:blipFill>
        <p:spPr>
          <a:xfrm>
            <a:off x="838201" y="365125"/>
            <a:ext cx="10515600" cy="5811838"/>
          </a:xfrm>
          <a:prstGeom prst="rect">
            <a:avLst/>
          </a:prstGeom>
        </p:spPr>
      </p:pic>
    </p:spTree>
    <p:extLst>
      <p:ext uri="{BB962C8B-B14F-4D97-AF65-F5344CB8AC3E}">
        <p14:creationId xmlns:p14="http://schemas.microsoft.com/office/powerpoint/2010/main" val="376143694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671513" y="2757488"/>
            <a:ext cx="11029950" cy="1620043"/>
          </a:xfrm>
          <a:prstGeom prst="rect">
            <a:avLst/>
          </a:prstGeom>
        </p:spPr>
      </p:pic>
    </p:spTree>
    <p:extLst>
      <p:ext uri="{BB962C8B-B14F-4D97-AF65-F5344CB8AC3E}">
        <p14:creationId xmlns:p14="http://schemas.microsoft.com/office/powerpoint/2010/main" val="272625225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of Analyzing Distribution Cost</a:t>
            </a:r>
            <a:endParaRPr lang="en-US" dirty="0"/>
          </a:p>
        </p:txBody>
      </p:sp>
      <p:sp>
        <p:nvSpPr>
          <p:cNvPr id="3" name="Content Placeholder 2"/>
          <p:cNvSpPr>
            <a:spLocks noGrp="1"/>
          </p:cNvSpPr>
          <p:nvPr>
            <p:ph idx="1"/>
          </p:nvPr>
        </p:nvSpPr>
        <p:spPr/>
        <p:txBody>
          <a:bodyPr>
            <a:normAutofit lnSpcReduction="10000"/>
          </a:bodyPr>
          <a:lstStyle/>
          <a:p>
            <a:pPr algn="just"/>
            <a:r>
              <a:rPr lang="en-US" dirty="0" smtClean="0"/>
              <a:t>To make any meaningful feeder size selection, distribution engineer should make a cost study associated with feeders in addition to the VD and power loss considerations</a:t>
            </a:r>
          </a:p>
          <a:p>
            <a:pPr algn="just"/>
            <a:r>
              <a:rPr lang="en-US" dirty="0" smtClean="0"/>
              <a:t>The cost analysis for each feeder size should include (</a:t>
            </a:r>
            <a:r>
              <a:rPr lang="en-US" dirty="0" err="1" smtClean="0"/>
              <a:t>i</a:t>
            </a:r>
            <a:r>
              <a:rPr lang="en-US" dirty="0" smtClean="0"/>
              <a:t>) investment cost of installed feeder (ii) cost of energy lost due I</a:t>
            </a:r>
            <a:r>
              <a:rPr lang="en-US" baseline="30000" dirty="0" smtClean="0"/>
              <a:t>2</a:t>
            </a:r>
            <a:r>
              <a:rPr lang="en-US" dirty="0" smtClean="0"/>
              <a:t> R losses in the feeder conductors and (iii) the cost of useful system capacity lost (including generation, transmission, and distribution systems)in order to maintain adequate system capacity to supply the I</a:t>
            </a:r>
            <a:r>
              <a:rPr lang="en-US" baseline="30000" dirty="0" smtClean="0"/>
              <a:t>2</a:t>
            </a:r>
            <a:r>
              <a:rPr lang="en-US" dirty="0" smtClean="0"/>
              <a:t>R losses in the distribution feeder conductors</a:t>
            </a:r>
          </a:p>
          <a:p>
            <a:pPr algn="just"/>
            <a:r>
              <a:rPr lang="en-US" dirty="0" smtClean="0"/>
              <a:t>Therefore, total Annual cost (TAC) of a given size feeder can be expressed as;</a:t>
            </a:r>
            <a:endParaRPr lang="en-US" dirty="0"/>
          </a:p>
        </p:txBody>
      </p:sp>
    </p:spTree>
    <p:extLst>
      <p:ext uri="{BB962C8B-B14F-4D97-AF65-F5344CB8AC3E}">
        <p14:creationId xmlns:p14="http://schemas.microsoft.com/office/powerpoint/2010/main" val="77811111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TAC = AIC +AEC + ADC $/mile</a:t>
            </a:r>
          </a:p>
          <a:p>
            <a:r>
              <a:rPr lang="en-US" dirty="0" smtClean="0"/>
              <a:t>Where TAC is total annual cost of feeder, AIC is the annual equivalent of investment cost of the installed feeder, AEC is annual equivalent energy cost due to I2R losses in feeder conductors, and ADC is annual equivalent of the demand cost incurred to maintain adequate capacity to supply I</a:t>
            </a:r>
            <a:r>
              <a:rPr lang="en-US" baseline="30000" dirty="0" smtClean="0"/>
              <a:t>2</a:t>
            </a:r>
            <a:r>
              <a:rPr lang="en-US" dirty="0" smtClean="0"/>
              <a:t>R losses in the feeder conductor</a:t>
            </a:r>
          </a:p>
          <a:p>
            <a:pPr marL="0" indent="0">
              <a:buNone/>
            </a:pPr>
            <a:endParaRPr lang="en-US" dirty="0"/>
          </a:p>
        </p:txBody>
      </p:sp>
    </p:spTree>
    <p:extLst>
      <p:ext uri="{BB962C8B-B14F-4D97-AF65-F5344CB8AC3E}">
        <p14:creationId xmlns:p14="http://schemas.microsoft.com/office/powerpoint/2010/main" val="203795654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000124" y="1857376"/>
            <a:ext cx="10353675" cy="4157662"/>
          </a:xfrm>
          <a:prstGeom prst="rect">
            <a:avLst/>
          </a:prstGeom>
        </p:spPr>
      </p:pic>
    </p:spTree>
    <p:extLst>
      <p:ext uri="{BB962C8B-B14F-4D97-AF65-F5344CB8AC3E}">
        <p14:creationId xmlns:p14="http://schemas.microsoft.com/office/powerpoint/2010/main" val="86249280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600075" y="0"/>
            <a:ext cx="10753725" cy="6405563"/>
          </a:xfrm>
          <a:prstGeom prst="rect">
            <a:avLst/>
          </a:prstGeom>
          <a:ln>
            <a:noFill/>
          </a:ln>
          <a:effectLst>
            <a:softEdge rad="112500"/>
          </a:effectLst>
        </p:spPr>
      </p:pic>
    </p:spTree>
    <p:extLst>
      <p:ext uri="{BB962C8B-B14F-4D97-AF65-F5344CB8AC3E}">
        <p14:creationId xmlns:p14="http://schemas.microsoft.com/office/powerpoint/2010/main" val="397402335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Annual Equivalent Demand cost</a:t>
            </a:r>
            <a:endParaRPr lang="en-US" dirty="0"/>
          </a:p>
        </p:txBody>
      </p:sp>
      <p:pic>
        <p:nvPicPr>
          <p:cNvPr id="4" name="Content Placeholder 3"/>
          <p:cNvPicPr>
            <a:picLocks noGrp="1" noChangeAspect="1"/>
          </p:cNvPicPr>
          <p:nvPr>
            <p:ph idx="1"/>
          </p:nvPr>
        </p:nvPicPr>
        <p:blipFill>
          <a:blip r:embed="rId2"/>
          <a:stretch>
            <a:fillRect/>
          </a:stretch>
        </p:blipFill>
        <p:spPr>
          <a:xfrm>
            <a:off x="838200" y="1690688"/>
            <a:ext cx="9753600" cy="4361196"/>
          </a:xfrm>
          <a:prstGeom prst="rect">
            <a:avLst/>
          </a:prstGeom>
        </p:spPr>
      </p:pic>
    </p:spTree>
    <p:extLst>
      <p:ext uri="{BB962C8B-B14F-4D97-AF65-F5344CB8AC3E}">
        <p14:creationId xmlns:p14="http://schemas.microsoft.com/office/powerpoint/2010/main" val="104592819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143000" y="2371726"/>
            <a:ext cx="10058399" cy="2177256"/>
          </a:xfrm>
          <a:prstGeom prst="rect">
            <a:avLst/>
          </a:prstGeom>
        </p:spPr>
      </p:pic>
    </p:spTree>
    <p:extLst>
      <p:ext uri="{BB962C8B-B14F-4D97-AF65-F5344CB8AC3E}">
        <p14:creationId xmlns:p14="http://schemas.microsoft.com/office/powerpoint/2010/main" val="23449306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a:solidFill>
                  <a:srgbClr val="FF0000"/>
                </a:solidFill>
              </a:rPr>
              <a:t>plant capacity factor = Actual Energy Produced/Max possible energy which could be produced</a:t>
            </a:r>
          </a:p>
          <a:p>
            <a:r>
              <a:rPr lang="en-US" b="1" dirty="0">
                <a:solidFill>
                  <a:srgbClr val="FF0000"/>
                </a:solidFill>
              </a:rPr>
              <a:t>=Average Demand/ Installed Capacity</a:t>
            </a:r>
          </a:p>
          <a:p>
            <a:r>
              <a:rPr lang="en-US" b="1" dirty="0">
                <a:solidFill>
                  <a:srgbClr val="FF0000"/>
                </a:solidFill>
              </a:rPr>
              <a:t>Plant use factor = Actual Energy Produced/ Plant Capacity (KW) X Time (</a:t>
            </a:r>
            <a:r>
              <a:rPr lang="en-US" b="1" dirty="0" err="1">
                <a:solidFill>
                  <a:srgbClr val="FF0000"/>
                </a:solidFill>
              </a:rPr>
              <a:t>hrs</a:t>
            </a:r>
            <a:r>
              <a:rPr lang="en-US" b="1" dirty="0">
                <a:solidFill>
                  <a:srgbClr val="FF0000"/>
                </a:solidFill>
              </a:rPr>
              <a:t>) the plant has been in </a:t>
            </a:r>
            <a:r>
              <a:rPr lang="en-US" b="1" dirty="0" smtClean="0">
                <a:solidFill>
                  <a:srgbClr val="FF0000"/>
                </a:solidFill>
              </a:rPr>
              <a:t>operation</a:t>
            </a:r>
          </a:p>
          <a:p>
            <a:r>
              <a:rPr lang="en-US" b="1" dirty="0" smtClean="0">
                <a:solidFill>
                  <a:srgbClr val="FF0000"/>
                </a:solidFill>
              </a:rPr>
              <a:t>Diversity and Demand factor is calculated in next slide</a:t>
            </a:r>
            <a:r>
              <a:rPr lang="en-US" b="1" dirty="0">
                <a:solidFill>
                  <a:srgbClr val="FF0000"/>
                </a:solidFill>
              </a:rPr>
              <a:t/>
            </a:r>
            <a:br>
              <a:rPr lang="en-US" b="1" dirty="0">
                <a:solidFill>
                  <a:srgbClr val="FF0000"/>
                </a:solidFill>
              </a:rPr>
            </a:br>
            <a:r>
              <a:rPr lang="en-US" b="1" dirty="0">
                <a:solidFill>
                  <a:srgbClr val="FF0000"/>
                </a:solidFill>
              </a:rPr>
              <a:t/>
            </a:r>
            <a:br>
              <a:rPr lang="en-US" b="1" dirty="0">
                <a:solidFill>
                  <a:srgbClr val="FF0000"/>
                </a:solidFill>
              </a:rPr>
            </a:br>
            <a:endParaRPr lang="en-US" dirty="0"/>
          </a:p>
        </p:txBody>
      </p:sp>
    </p:spTree>
    <p:extLst>
      <p:ext uri="{BB962C8B-B14F-4D97-AF65-F5344CB8AC3E}">
        <p14:creationId xmlns:p14="http://schemas.microsoft.com/office/powerpoint/2010/main" val="861881617"/>
      </p:ext>
    </p:extLst>
  </p:cSld>
  <p:clrMapOvr>
    <a:masterClrMapping/>
  </p:clrMapOvr>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Levelized</a:t>
            </a:r>
            <a:r>
              <a:rPr lang="en-US" dirty="0" smtClean="0"/>
              <a:t> Annual Cost</a:t>
            </a:r>
            <a:endParaRPr lang="en-US" dirty="0"/>
          </a:p>
        </p:txBody>
      </p:sp>
      <p:pic>
        <p:nvPicPr>
          <p:cNvPr id="4" name="Content Placeholder 3"/>
          <p:cNvPicPr>
            <a:picLocks noGrp="1" noChangeAspect="1"/>
          </p:cNvPicPr>
          <p:nvPr>
            <p:ph idx="1"/>
          </p:nvPr>
        </p:nvPicPr>
        <p:blipFill>
          <a:blip r:embed="rId2"/>
          <a:stretch>
            <a:fillRect/>
          </a:stretch>
        </p:blipFill>
        <p:spPr>
          <a:xfrm>
            <a:off x="838200" y="1690688"/>
            <a:ext cx="10515600" cy="3329781"/>
          </a:xfrm>
          <a:prstGeom prst="rect">
            <a:avLst/>
          </a:prstGeom>
        </p:spPr>
      </p:pic>
    </p:spTree>
    <p:extLst>
      <p:ext uri="{BB962C8B-B14F-4D97-AF65-F5344CB8AC3E}">
        <p14:creationId xmlns:p14="http://schemas.microsoft.com/office/powerpoint/2010/main" val="195510102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1825625"/>
            <a:ext cx="10515600" cy="4351338"/>
          </a:xfrm>
          <a:prstGeom prst="rect">
            <a:avLst/>
          </a:prstGeom>
        </p:spPr>
      </p:pic>
    </p:spTree>
    <p:extLst>
      <p:ext uri="{BB962C8B-B14F-4D97-AF65-F5344CB8AC3E}">
        <p14:creationId xmlns:p14="http://schemas.microsoft.com/office/powerpoint/2010/main" val="7921567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471612" y="2010569"/>
            <a:ext cx="9248775" cy="3981450"/>
          </a:xfrm>
          <a:prstGeom prst="rect">
            <a:avLst/>
          </a:prstGeom>
        </p:spPr>
      </p:pic>
      <p:pic>
        <p:nvPicPr>
          <p:cNvPr id="5" name="Picture 4"/>
          <p:cNvPicPr>
            <a:picLocks noChangeAspect="1"/>
          </p:cNvPicPr>
          <p:nvPr/>
        </p:nvPicPr>
        <p:blipFill>
          <a:blip r:embed="rId3"/>
          <a:stretch>
            <a:fillRect/>
          </a:stretch>
        </p:blipFill>
        <p:spPr>
          <a:xfrm>
            <a:off x="952500" y="365919"/>
            <a:ext cx="10515600" cy="5626100"/>
          </a:xfrm>
          <a:prstGeom prst="rect">
            <a:avLst/>
          </a:prstGeom>
        </p:spPr>
      </p:pic>
    </p:spTree>
    <p:extLst>
      <p:ext uri="{BB962C8B-B14F-4D97-AF65-F5344CB8AC3E}">
        <p14:creationId xmlns:p14="http://schemas.microsoft.com/office/powerpoint/2010/main" val="53537252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Lecture</a:t>
            </a:r>
            <a:endParaRPr lang="en-US" dirty="0"/>
          </a:p>
        </p:txBody>
      </p:sp>
      <p:sp>
        <p:nvSpPr>
          <p:cNvPr id="3" name="Content Placeholder 2"/>
          <p:cNvSpPr>
            <a:spLocks noGrp="1"/>
          </p:cNvSpPr>
          <p:nvPr>
            <p:ph idx="1"/>
          </p:nvPr>
        </p:nvSpPr>
        <p:spPr/>
        <p:txBody>
          <a:bodyPr/>
          <a:lstStyle/>
          <a:p>
            <a:r>
              <a:rPr lang="en-US" dirty="0" smtClean="0"/>
              <a:t>Problems related to distribution cost analysis</a:t>
            </a:r>
            <a:endParaRPr lang="en-US" dirty="0"/>
          </a:p>
        </p:txBody>
      </p:sp>
    </p:spTree>
    <p:extLst>
      <p:ext uri="{BB962C8B-B14F-4D97-AF65-F5344CB8AC3E}">
        <p14:creationId xmlns:p14="http://schemas.microsoft.com/office/powerpoint/2010/main" val="418592905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Power System Planning</a:t>
            </a:r>
            <a:endParaRPr lang="en-US" dirty="0"/>
          </a:p>
        </p:txBody>
      </p:sp>
      <p:sp>
        <p:nvSpPr>
          <p:cNvPr id="3" name="Subtitle 2"/>
          <p:cNvSpPr>
            <a:spLocks noGrp="1"/>
          </p:cNvSpPr>
          <p:nvPr>
            <p:ph type="subTitle" idx="1"/>
          </p:nvPr>
        </p:nvSpPr>
        <p:spPr/>
        <p:txBody>
          <a:bodyPr/>
          <a:lstStyle/>
          <a:p>
            <a:r>
              <a:rPr lang="en-US" dirty="0" smtClean="0"/>
              <a:t>Lecture No. 12</a:t>
            </a:r>
          </a:p>
          <a:p>
            <a:r>
              <a:rPr lang="en-US" dirty="0" smtClean="0"/>
              <a:t>Prof. Dr. Muhammad Kamran</a:t>
            </a:r>
          </a:p>
          <a:p>
            <a:r>
              <a:rPr lang="en-US" dirty="0" smtClean="0"/>
              <a:t>mkamran@uet.edu.pk</a:t>
            </a:r>
            <a:endParaRPr lang="en-US" dirty="0"/>
          </a:p>
        </p:txBody>
      </p:sp>
    </p:spTree>
    <p:extLst>
      <p:ext uri="{BB962C8B-B14F-4D97-AF65-F5344CB8AC3E}">
        <p14:creationId xmlns:p14="http://schemas.microsoft.com/office/powerpoint/2010/main" val="3732132416"/>
      </p:ext>
    </p:extLst>
  </p:cSld>
  <p:clrMapOvr>
    <a:masterClrMapping/>
  </p:clrMapOvr>
  <p:timing>
    <p:tnLst>
      <p:par>
        <p:cTn id="1" dur="indefinite" restart="never" nodeType="tmRoot"/>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Lecture contents</a:t>
            </a:r>
            <a:endParaRPr lang="en-US" dirty="0"/>
          </a:p>
        </p:txBody>
      </p:sp>
      <p:sp>
        <p:nvSpPr>
          <p:cNvPr id="3" name="Content Placeholder 2"/>
          <p:cNvSpPr>
            <a:spLocks noGrp="1"/>
          </p:cNvSpPr>
          <p:nvPr>
            <p:ph idx="1"/>
          </p:nvPr>
        </p:nvSpPr>
        <p:spPr/>
        <p:txBody>
          <a:bodyPr/>
          <a:lstStyle/>
          <a:p>
            <a:r>
              <a:rPr lang="en-US" dirty="0" smtClean="0"/>
              <a:t>Basic definitions of capacitor units</a:t>
            </a:r>
          </a:p>
          <a:p>
            <a:r>
              <a:rPr lang="en-US" dirty="0" smtClean="0"/>
              <a:t>Power factor correction</a:t>
            </a:r>
          </a:p>
          <a:p>
            <a:r>
              <a:rPr lang="en-US" dirty="0" smtClean="0"/>
              <a:t>Calculations and problems</a:t>
            </a:r>
          </a:p>
          <a:p>
            <a:endParaRPr lang="en-US" dirty="0"/>
          </a:p>
        </p:txBody>
      </p:sp>
    </p:spTree>
    <p:extLst>
      <p:ext uri="{BB962C8B-B14F-4D97-AF65-F5344CB8AC3E}">
        <p14:creationId xmlns:p14="http://schemas.microsoft.com/office/powerpoint/2010/main" val="147188936"/>
      </p:ext>
    </p:extLst>
  </p:cSld>
  <p:clrMapOvr>
    <a:masterClrMapping/>
  </p:clrMapOvr>
  <p:timing>
    <p:tnLst>
      <p:par>
        <p:cT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Definitions</a:t>
            </a:r>
            <a:endParaRPr lang="en-US" dirty="0"/>
          </a:p>
        </p:txBody>
      </p:sp>
      <p:pic>
        <p:nvPicPr>
          <p:cNvPr id="4" name="Content Placeholder 3"/>
          <p:cNvPicPr>
            <a:picLocks noGrp="1" noChangeAspect="1"/>
          </p:cNvPicPr>
          <p:nvPr>
            <p:ph idx="1"/>
          </p:nvPr>
        </p:nvPicPr>
        <p:blipFill>
          <a:blip r:embed="rId2"/>
          <a:stretch>
            <a:fillRect/>
          </a:stretch>
        </p:blipFill>
        <p:spPr>
          <a:xfrm>
            <a:off x="838200" y="2009274"/>
            <a:ext cx="10515600" cy="3282750"/>
          </a:xfrm>
          <a:prstGeom prst="rect">
            <a:avLst/>
          </a:prstGeom>
        </p:spPr>
      </p:pic>
    </p:spTree>
    <p:extLst>
      <p:ext uri="{BB962C8B-B14F-4D97-AF65-F5344CB8AC3E}">
        <p14:creationId xmlns:p14="http://schemas.microsoft.com/office/powerpoint/2010/main" val="2535738445"/>
      </p:ext>
    </p:extLst>
  </p:cSld>
  <p:clrMapOvr>
    <a:masterClrMapping/>
  </p:clrMapOvr>
  <p:timing>
    <p:tnLst>
      <p:par>
        <p:cT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capacitors</a:t>
            </a:r>
            <a:endParaRPr lang="en-US" dirty="0"/>
          </a:p>
        </p:txBody>
      </p:sp>
      <p:sp>
        <p:nvSpPr>
          <p:cNvPr id="3" name="Content Placeholder 2"/>
          <p:cNvSpPr>
            <a:spLocks noGrp="1"/>
          </p:cNvSpPr>
          <p:nvPr>
            <p:ph idx="1"/>
          </p:nvPr>
        </p:nvSpPr>
        <p:spPr/>
        <p:txBody>
          <a:bodyPr/>
          <a:lstStyle/>
          <a:p>
            <a:r>
              <a:rPr lang="en-US" dirty="0" smtClean="0"/>
              <a:t>Power capacitors have been improved by improving dielectric material with more efficient utilization or partly due to improvement in processing techniques</a:t>
            </a:r>
          </a:p>
          <a:p>
            <a:r>
              <a:rPr lang="en-US" dirty="0" smtClean="0"/>
              <a:t>Capacitor size has been increased from 25-30 </a:t>
            </a:r>
            <a:r>
              <a:rPr lang="en-US" dirty="0" err="1" smtClean="0"/>
              <a:t>kVAR</a:t>
            </a:r>
            <a:r>
              <a:rPr lang="en-US" dirty="0" smtClean="0"/>
              <a:t> to 200-300 </a:t>
            </a:r>
            <a:r>
              <a:rPr lang="en-US" dirty="0" err="1" smtClean="0"/>
              <a:t>kVAR</a:t>
            </a:r>
            <a:endParaRPr lang="en-US" dirty="0" smtClean="0"/>
          </a:p>
          <a:p>
            <a:r>
              <a:rPr lang="en-US" dirty="0" smtClean="0"/>
              <a:t>Modern capacitors are subjected to lower losses</a:t>
            </a:r>
          </a:p>
          <a:p>
            <a:endParaRPr lang="en-US" dirty="0"/>
          </a:p>
        </p:txBody>
      </p:sp>
    </p:spTree>
    <p:extLst>
      <p:ext uri="{BB962C8B-B14F-4D97-AF65-F5344CB8AC3E}">
        <p14:creationId xmlns:p14="http://schemas.microsoft.com/office/powerpoint/2010/main" val="2136915464"/>
      </p:ext>
    </p:extLst>
  </p:cSld>
  <p:clrMapOvr>
    <a:masterClrMapping/>
  </p:clrMapOvr>
  <p:timing>
    <p:tnLst>
      <p:par>
        <p:cT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Series and Shunt capacitors</a:t>
            </a:r>
            <a:endParaRPr lang="en-US" dirty="0"/>
          </a:p>
        </p:txBody>
      </p:sp>
      <p:pic>
        <p:nvPicPr>
          <p:cNvPr id="4" name="Content Placeholder 3"/>
          <p:cNvPicPr>
            <a:picLocks noGrp="1" noChangeAspect="1"/>
          </p:cNvPicPr>
          <p:nvPr>
            <p:ph idx="1"/>
          </p:nvPr>
        </p:nvPicPr>
        <p:blipFill>
          <a:blip r:embed="rId2"/>
          <a:stretch>
            <a:fillRect/>
          </a:stretch>
        </p:blipFill>
        <p:spPr>
          <a:xfrm>
            <a:off x="838200" y="2094727"/>
            <a:ext cx="10515600" cy="1575258"/>
          </a:xfrm>
          <a:prstGeom prst="rect">
            <a:avLst/>
          </a:prstGeom>
        </p:spPr>
      </p:pic>
    </p:spTree>
    <p:extLst>
      <p:ext uri="{BB962C8B-B14F-4D97-AF65-F5344CB8AC3E}">
        <p14:creationId xmlns:p14="http://schemas.microsoft.com/office/powerpoint/2010/main" val="2395535639"/>
      </p:ext>
    </p:extLst>
  </p:cSld>
  <p:clrMapOvr>
    <a:masterClrMapping/>
  </p:clrMapOvr>
  <p:timing>
    <p:tnLst>
      <p:par>
        <p:cT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Shunt Capacitors</a:t>
            </a:r>
            <a:endParaRPr lang="en-US" dirty="0"/>
          </a:p>
        </p:txBody>
      </p:sp>
      <p:sp>
        <p:nvSpPr>
          <p:cNvPr id="3" name="Content Placeholder 2"/>
          <p:cNvSpPr>
            <a:spLocks noGrp="1"/>
          </p:cNvSpPr>
          <p:nvPr>
            <p:ph idx="1"/>
          </p:nvPr>
        </p:nvSpPr>
        <p:spPr/>
        <p:txBody>
          <a:bodyPr/>
          <a:lstStyle/>
          <a:p>
            <a:r>
              <a:rPr lang="en-US" dirty="0" smtClean="0"/>
              <a:t>Shunt capacitors are used to regulate voltage and reactive power flows at the point where they are installed</a:t>
            </a:r>
          </a:p>
          <a:p>
            <a:r>
              <a:rPr lang="en-US" dirty="0" smtClean="0"/>
              <a:t>Shunt capacitors does it by directly offsetting the inductive reactance of the circuit to which it is applied</a:t>
            </a:r>
            <a:endParaRPr lang="en-US" dirty="0"/>
          </a:p>
        </p:txBody>
      </p:sp>
    </p:spTree>
    <p:extLst>
      <p:ext uri="{BB962C8B-B14F-4D97-AF65-F5344CB8AC3E}">
        <p14:creationId xmlns:p14="http://schemas.microsoft.com/office/powerpoint/2010/main" val="361345907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Picture 6"/>
          <p:cNvPicPr>
            <a:picLocks noChangeAspect="1"/>
          </p:cNvPicPr>
          <p:nvPr/>
        </p:nvPicPr>
        <p:blipFill>
          <a:blip r:embed="rId2"/>
          <a:stretch>
            <a:fillRect/>
          </a:stretch>
        </p:blipFill>
        <p:spPr>
          <a:xfrm>
            <a:off x="838201" y="365125"/>
            <a:ext cx="10634662" cy="5811838"/>
          </a:xfrm>
          <a:prstGeom prst="rect">
            <a:avLst/>
          </a:prstGeom>
        </p:spPr>
      </p:pic>
      <p:sp>
        <p:nvSpPr>
          <p:cNvPr id="8" name="Content Placeholder 7"/>
          <p:cNvSpPr>
            <a:spLocks noGrp="1"/>
          </p:cNvSpPr>
          <p:nvPr>
            <p:ph idx="1"/>
          </p:nvPr>
        </p:nvSpPr>
        <p:spPr/>
        <p:txBody>
          <a:bodyPr/>
          <a:lstStyle/>
          <a:p>
            <a:endParaRPr lang="en-US" dirty="0"/>
          </a:p>
        </p:txBody>
      </p:sp>
    </p:spTree>
    <p:extLst>
      <p:ext uri="{BB962C8B-B14F-4D97-AF65-F5344CB8AC3E}">
        <p14:creationId xmlns:p14="http://schemas.microsoft.com/office/powerpoint/2010/main" val="3332676900"/>
      </p:ext>
    </p:extLst>
  </p:cSld>
  <p:clrMapOvr>
    <a:masterClrMapping/>
  </p:clrMapOvr>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2228346"/>
            <a:ext cx="10515600" cy="3545896"/>
          </a:xfrm>
          <a:prstGeom prst="rect">
            <a:avLst/>
          </a:prstGeom>
        </p:spPr>
      </p:pic>
    </p:spTree>
    <p:extLst>
      <p:ext uri="{BB962C8B-B14F-4D97-AF65-F5344CB8AC3E}">
        <p14:creationId xmlns:p14="http://schemas.microsoft.com/office/powerpoint/2010/main" val="1559329199"/>
      </p:ext>
    </p:extLst>
  </p:cSld>
  <p:clrMapOvr>
    <a:masterClrMapping/>
  </p:clrMapOvr>
  <p:timing>
    <p:tnLst>
      <p:par>
        <p:cTn id="1" dur="indefinite" restart="never" nodeType="tmRoot"/>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1825624"/>
            <a:ext cx="10515599" cy="4563143"/>
          </a:xfrm>
          <a:prstGeom prst="rect">
            <a:avLst/>
          </a:prstGeom>
        </p:spPr>
      </p:pic>
    </p:spTree>
    <p:extLst>
      <p:ext uri="{BB962C8B-B14F-4D97-AF65-F5344CB8AC3E}">
        <p14:creationId xmlns:p14="http://schemas.microsoft.com/office/powerpoint/2010/main" val="2257513063"/>
      </p:ext>
    </p:extLst>
  </p:cSld>
  <p:clrMapOvr>
    <a:masterClrMapping/>
  </p:clrMapOvr>
  <p:timing>
    <p:tnLst>
      <p:par>
        <p:cT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Overcompensation</a:t>
            </a:r>
            <a:endParaRPr lang="en-US" dirty="0"/>
          </a:p>
        </p:txBody>
      </p:sp>
      <p:sp>
        <p:nvSpPr>
          <p:cNvPr id="3" name="Content Placeholder 2"/>
          <p:cNvSpPr>
            <a:spLocks noGrp="1"/>
          </p:cNvSpPr>
          <p:nvPr>
            <p:ph idx="1"/>
          </p:nvPr>
        </p:nvSpPr>
        <p:spPr/>
        <p:txBody>
          <a:bodyPr/>
          <a:lstStyle/>
          <a:p>
            <a:r>
              <a:rPr lang="en-US" dirty="0" smtClean="0"/>
              <a:t>Usually, the series capacitor size is selected for a distribution feeder application in such a way that the resultant capacitive reactance is smaller than inductive reactance of feeder circuit</a:t>
            </a:r>
          </a:p>
          <a:p>
            <a:r>
              <a:rPr lang="en-US" dirty="0" smtClean="0"/>
              <a:t>However, in certain applications the reverse might be preferred so that the resultant voltage drop is;</a:t>
            </a:r>
          </a:p>
          <a:p>
            <a:r>
              <a:rPr lang="en-US" dirty="0" smtClean="0"/>
              <a:t>VD= IR Cos</a:t>
            </a:r>
            <a:r>
              <a:rPr lang="el-GR" dirty="0" smtClean="0"/>
              <a:t>θ</a:t>
            </a:r>
            <a:r>
              <a:rPr lang="en-US" dirty="0" smtClean="0"/>
              <a:t> – I(</a:t>
            </a:r>
            <a:r>
              <a:rPr lang="en-US" dirty="0" err="1" smtClean="0"/>
              <a:t>Xc</a:t>
            </a:r>
            <a:r>
              <a:rPr lang="en-US" dirty="0" smtClean="0"/>
              <a:t>-XL) Sin </a:t>
            </a:r>
            <a:r>
              <a:rPr lang="el-GR" dirty="0" smtClean="0"/>
              <a:t>θ</a:t>
            </a:r>
            <a:endParaRPr lang="en-US" dirty="0" smtClean="0"/>
          </a:p>
          <a:p>
            <a:r>
              <a:rPr lang="en-US" dirty="0" smtClean="0"/>
              <a:t>Resultant situation is known as overcompensation</a:t>
            </a:r>
          </a:p>
          <a:p>
            <a:r>
              <a:rPr lang="en-US" dirty="0" smtClean="0"/>
              <a:t>Fig shows voltage phasor diagram for overcompensation at normal load</a:t>
            </a:r>
            <a:endParaRPr lang="en-US" dirty="0"/>
          </a:p>
        </p:txBody>
      </p:sp>
    </p:spTree>
    <p:extLst>
      <p:ext uri="{BB962C8B-B14F-4D97-AF65-F5344CB8AC3E}">
        <p14:creationId xmlns:p14="http://schemas.microsoft.com/office/powerpoint/2010/main" val="291895313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907026" y="1825625"/>
            <a:ext cx="10377947" cy="4351338"/>
          </a:xfrm>
          <a:prstGeom prst="rect">
            <a:avLst/>
          </a:prstGeom>
        </p:spPr>
      </p:pic>
    </p:spTree>
    <p:extLst>
      <p:ext uri="{BB962C8B-B14F-4D97-AF65-F5344CB8AC3E}">
        <p14:creationId xmlns:p14="http://schemas.microsoft.com/office/powerpoint/2010/main" val="147516948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2473900"/>
            <a:ext cx="10515600" cy="3054788"/>
          </a:xfrm>
          <a:prstGeom prst="rect">
            <a:avLst/>
          </a:prstGeom>
        </p:spPr>
      </p:pic>
    </p:spTree>
    <p:extLst>
      <p:ext uri="{BB962C8B-B14F-4D97-AF65-F5344CB8AC3E}">
        <p14:creationId xmlns:p14="http://schemas.microsoft.com/office/powerpoint/2010/main" val="3677345486"/>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2215773"/>
            <a:ext cx="10515600" cy="3571042"/>
          </a:xfrm>
          <a:prstGeom prst="rect">
            <a:avLst/>
          </a:prstGeom>
        </p:spPr>
      </p:pic>
    </p:spTree>
    <p:extLst>
      <p:ext uri="{BB962C8B-B14F-4D97-AF65-F5344CB8AC3E}">
        <p14:creationId xmlns:p14="http://schemas.microsoft.com/office/powerpoint/2010/main" val="25873767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Shunt Capacitors</a:t>
            </a:r>
            <a:endParaRPr lang="en-US" dirty="0"/>
          </a:p>
        </p:txBody>
      </p:sp>
      <p:pic>
        <p:nvPicPr>
          <p:cNvPr id="4" name="Content Placeholder 3"/>
          <p:cNvPicPr>
            <a:picLocks noGrp="1" noChangeAspect="1"/>
          </p:cNvPicPr>
          <p:nvPr>
            <p:ph idx="1"/>
          </p:nvPr>
        </p:nvPicPr>
        <p:blipFill>
          <a:blip r:embed="rId2"/>
          <a:stretch>
            <a:fillRect/>
          </a:stretch>
        </p:blipFill>
        <p:spPr>
          <a:xfrm>
            <a:off x="838200" y="2900677"/>
            <a:ext cx="10515600" cy="2201233"/>
          </a:xfrm>
          <a:prstGeom prst="rect">
            <a:avLst/>
          </a:prstGeom>
        </p:spPr>
      </p:pic>
    </p:spTree>
    <p:extLst>
      <p:ext uri="{BB962C8B-B14F-4D97-AF65-F5344CB8AC3E}">
        <p14:creationId xmlns:p14="http://schemas.microsoft.com/office/powerpoint/2010/main" val="24371819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2375404"/>
            <a:ext cx="10515600" cy="3251780"/>
          </a:xfrm>
          <a:prstGeom prst="rect">
            <a:avLst/>
          </a:prstGeom>
        </p:spPr>
      </p:pic>
    </p:spTree>
    <p:extLst>
      <p:ext uri="{BB962C8B-B14F-4D97-AF65-F5344CB8AC3E}">
        <p14:creationId xmlns:p14="http://schemas.microsoft.com/office/powerpoint/2010/main" val="103657318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1825624"/>
            <a:ext cx="10515599" cy="4743617"/>
          </a:xfrm>
          <a:prstGeom prst="rect">
            <a:avLst/>
          </a:prstGeom>
        </p:spPr>
      </p:pic>
    </p:spTree>
    <p:extLst>
      <p:ext uri="{BB962C8B-B14F-4D97-AF65-F5344CB8AC3E}">
        <p14:creationId xmlns:p14="http://schemas.microsoft.com/office/powerpoint/2010/main" val="219060030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1885839"/>
            <a:ext cx="10515600" cy="4230909"/>
          </a:xfrm>
          <a:prstGeom prst="rect">
            <a:avLst/>
          </a:prstGeom>
        </p:spPr>
      </p:pic>
    </p:spTree>
    <p:extLst>
      <p:ext uri="{BB962C8B-B14F-4D97-AF65-F5344CB8AC3E}">
        <p14:creationId xmlns:p14="http://schemas.microsoft.com/office/powerpoint/2010/main" val="36769695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Tariffs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pPr algn="just"/>
                <a:r>
                  <a:rPr lang="en-US" dirty="0" smtClean="0"/>
                  <a:t>The cost of electric power is normally given by the expression;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rPr>
                      <m:t> </m:t>
                    </m:r>
                    <m:r>
                      <a:rPr lang="en-US" b="0" i="1" smtClean="0">
                        <a:latin typeface="Cambria Math" panose="02040503050406030204" pitchFamily="18" charset="0"/>
                      </a:rPr>
                      <m:t>𝐾𝑤</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rPr>
                      <m:t> </m:t>
                    </m:r>
                    <m:r>
                      <a:rPr lang="en-US" b="0" i="1" smtClean="0">
                        <a:latin typeface="Cambria Math" panose="02040503050406030204" pitchFamily="18" charset="0"/>
                      </a:rPr>
                      <m:t>𝐾𝑊h</m:t>
                    </m:r>
                  </m:oMath>
                </a14:m>
                <a:r>
                  <a:rPr lang="en-US" dirty="0" smtClean="0"/>
                  <a:t> per </a:t>
                </a:r>
                <a:r>
                  <a:rPr lang="en-US" dirty="0"/>
                  <a:t>annum, </a:t>
                </a:r>
                <a:r>
                  <a:rPr lang="en-US" dirty="0" smtClean="0"/>
                  <a:t>where “a” is fixed charges “b” </a:t>
                </a:r>
                <a:r>
                  <a:rPr lang="en-US" dirty="0"/>
                  <a:t>depends </a:t>
                </a:r>
                <a:r>
                  <a:rPr lang="en-US" dirty="0" smtClean="0"/>
                  <a:t>upon maximum demand on the system hence on the interest and depreciation on the installed power stations and “C” depends on the units produced and therefore, on fuel charges and the wages of the station staff</a:t>
                </a:r>
              </a:p>
              <a:p>
                <a:pPr algn="just"/>
                <a:r>
                  <a:rPr lang="en-US" dirty="0"/>
                  <a:t>Tariff structures </a:t>
                </a:r>
                <a:r>
                  <a:rPr lang="en-US" dirty="0" smtClean="0"/>
                  <a:t>may be such as to influence the load curve and to improve the load factor</a:t>
                </a:r>
              </a:p>
              <a:p>
                <a:pPr algn="just"/>
                <a:r>
                  <a:rPr lang="en-US" dirty="0" smtClean="0"/>
                  <a:t>Tariff should consider the pf of the load of the consumer</a:t>
                </a:r>
              </a:p>
              <a:p>
                <a:pPr algn="just"/>
                <a:r>
                  <a:rPr lang="en-US" dirty="0" smtClean="0"/>
                  <a:t>If it is low, it takes more current for the same KWs and hence T and D (Transmission and Distribution) losses are correspondingly increased </a:t>
                </a:r>
                <a:br>
                  <a:rPr lang="en-US" dirty="0" smtClean="0"/>
                </a:b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28" t="-2801" r="-986"/>
                </a:stretch>
              </a:blipFill>
            </p:spPr>
            <p:txBody>
              <a:bodyPr/>
              <a:lstStyle/>
              <a:p>
                <a:r>
                  <a:rPr lang="en-US">
                    <a:noFill/>
                  </a:rPr>
                  <a:t> </a:t>
                </a:r>
              </a:p>
            </p:txBody>
          </p:sp>
        </mc:Fallback>
      </mc:AlternateContent>
    </p:spTree>
    <p:extLst>
      <p:ext uri="{BB962C8B-B14F-4D97-AF65-F5344CB8AC3E}">
        <p14:creationId xmlns:p14="http://schemas.microsoft.com/office/powerpoint/2010/main" val="562913991"/>
      </p:ext>
    </p:extLst>
  </p:cSld>
  <p:clrMapOvr>
    <a:masterClrMapping/>
  </p:clrMapOvr>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Factor correction</a:t>
            </a:r>
            <a:endParaRPr lang="en-US" dirty="0"/>
          </a:p>
        </p:txBody>
      </p:sp>
      <p:sp>
        <p:nvSpPr>
          <p:cNvPr id="3" name="Content Placeholder 2"/>
          <p:cNvSpPr>
            <a:spLocks noGrp="1"/>
          </p:cNvSpPr>
          <p:nvPr>
            <p:ph idx="1"/>
          </p:nvPr>
        </p:nvSpPr>
        <p:spPr/>
        <p:txBody>
          <a:bodyPr/>
          <a:lstStyle/>
          <a:p>
            <a:r>
              <a:rPr lang="en-US" dirty="0" smtClean="0"/>
              <a:t>A typical utility system would have a reactive load at 80% power factor during summer months</a:t>
            </a:r>
          </a:p>
          <a:p>
            <a:r>
              <a:rPr lang="en-US" dirty="0" smtClean="0"/>
              <a:t>In typical distribution system current lags</a:t>
            </a:r>
          </a:p>
          <a:p>
            <a:r>
              <a:rPr lang="en-US" dirty="0" smtClean="0"/>
              <a:t>Normally cosine of angle between voltage and current is called power factor</a:t>
            </a:r>
          </a:p>
          <a:p>
            <a:r>
              <a:rPr lang="en-US" dirty="0" smtClean="0"/>
              <a:t>We can develop power triangle by multiplying currents with </a:t>
            </a:r>
            <a:r>
              <a:rPr lang="en-US" dirty="0" err="1" smtClean="0"/>
              <a:t>Vr</a:t>
            </a:r>
            <a:r>
              <a:rPr lang="en-US" dirty="0" smtClean="0"/>
              <a:t> as shown in fig</a:t>
            </a:r>
          </a:p>
          <a:p>
            <a:r>
              <a:rPr lang="en-US" dirty="0" smtClean="0"/>
              <a:t>By adding capacitors, reactive power component Q of the apparent power S of the load can be reduced or totally suppressed</a:t>
            </a:r>
            <a:endParaRPr lang="en-US" dirty="0"/>
          </a:p>
        </p:txBody>
      </p:sp>
    </p:spTree>
    <p:extLst>
      <p:ext uri="{BB962C8B-B14F-4D97-AF65-F5344CB8AC3E}">
        <p14:creationId xmlns:p14="http://schemas.microsoft.com/office/powerpoint/2010/main" val="2300878880"/>
      </p:ext>
    </p:extLst>
  </p:cSld>
  <p:clrMapOvr>
    <a:masterClrMapping/>
  </p:clrMapOvr>
  <p:timing>
    <p:tnLst>
      <p:par>
        <p:cTn id="1" dur="indefinite" restart="never" nodeType="tmRoot"/>
      </p:par>
    </p:tn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185987" y="2386806"/>
            <a:ext cx="7820025" cy="3228975"/>
          </a:xfrm>
          <a:prstGeom prst="rect">
            <a:avLst/>
          </a:prstGeom>
        </p:spPr>
      </p:pic>
    </p:spTree>
    <p:extLst>
      <p:ext uri="{BB962C8B-B14F-4D97-AF65-F5344CB8AC3E}">
        <p14:creationId xmlns:p14="http://schemas.microsoft.com/office/powerpoint/2010/main" val="3999928146"/>
      </p:ext>
    </p:extLst>
  </p:cSld>
  <p:clrMapOvr>
    <a:masterClrMapping/>
  </p:clrMapOvr>
  <p:timing>
    <p:tnLst>
      <p:par>
        <p:cTn id="1" dur="indefinite" restart="never" nodeType="tmRoot"/>
      </p:par>
    </p:tn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Fig 8.8 and 8.9 illustrate how the reactive power component Q increases with each 10% change of power factor</a:t>
            </a:r>
          </a:p>
          <a:p>
            <a:r>
              <a:rPr lang="en-US" dirty="0" smtClean="0"/>
              <a:t>Fig. 8.8 even an 80% power factor of the reactive power size is quite large causing 25% increase in total apparent power of line</a:t>
            </a:r>
          </a:p>
          <a:p>
            <a:r>
              <a:rPr lang="en-US" dirty="0" smtClean="0"/>
              <a:t>At this power factor, 75 </a:t>
            </a:r>
            <a:r>
              <a:rPr lang="en-US" dirty="0" err="1" smtClean="0"/>
              <a:t>kVAR</a:t>
            </a:r>
            <a:r>
              <a:rPr lang="en-US" dirty="0" smtClean="0"/>
              <a:t> of capacitors is needed to cancel out 75 </a:t>
            </a:r>
            <a:r>
              <a:rPr lang="en-US" dirty="0" err="1" smtClean="0"/>
              <a:t>kVAR</a:t>
            </a:r>
            <a:r>
              <a:rPr lang="en-US" dirty="0" smtClean="0"/>
              <a:t> lagging component</a:t>
            </a:r>
          </a:p>
          <a:p>
            <a:endParaRPr lang="en-US" dirty="0"/>
          </a:p>
        </p:txBody>
      </p:sp>
    </p:spTree>
    <p:extLst>
      <p:ext uri="{BB962C8B-B14F-4D97-AF65-F5344CB8AC3E}">
        <p14:creationId xmlns:p14="http://schemas.microsoft.com/office/powerpoint/2010/main" val="48277445"/>
      </p:ext>
    </p:extLst>
  </p:cSld>
  <p:clrMapOvr>
    <a:masterClrMapping/>
  </p:clrMapOvr>
  <p:timing>
    <p:tnLst>
      <p:par>
        <p:cTn id="1" dur="indefinite" restart="never" nodeType="tmRoot"/>
      </p:par>
    </p:tn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843087" y="1967706"/>
            <a:ext cx="8505825" cy="4067175"/>
          </a:xfrm>
          <a:prstGeom prst="rect">
            <a:avLst/>
          </a:prstGeom>
        </p:spPr>
      </p:pic>
    </p:spTree>
    <p:extLst>
      <p:ext uri="{BB962C8B-B14F-4D97-AF65-F5344CB8AC3E}">
        <p14:creationId xmlns:p14="http://schemas.microsoft.com/office/powerpoint/2010/main" val="576954440"/>
      </p:ext>
    </p:extLst>
  </p:cSld>
  <p:clrMapOvr>
    <a:masterClrMapping/>
  </p:clrMapOvr>
  <p:timing>
    <p:tnLst>
      <p:par>
        <p:cTn id="1" dur="indefinite" restart="never" nodeType="tmRoot"/>
      </p:par>
    </p:tn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814512" y="2572544"/>
            <a:ext cx="8562975" cy="2857500"/>
          </a:xfrm>
          <a:prstGeom prst="rect">
            <a:avLst/>
          </a:prstGeom>
        </p:spPr>
      </p:pic>
    </p:spTree>
    <p:extLst>
      <p:ext uri="{BB962C8B-B14F-4D97-AF65-F5344CB8AC3E}">
        <p14:creationId xmlns:p14="http://schemas.microsoft.com/office/powerpoint/2010/main" val="3612301763"/>
      </p:ext>
    </p:extLst>
  </p:cSld>
  <p:clrMapOvr>
    <a:masterClrMapping/>
  </p:clrMapOvr>
  <p:timing>
    <p:tnLst>
      <p:par>
        <p:cTn id="1" dur="indefinite" restart="never" nodeType="tmRoot"/>
      </p:par>
    </p:tn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1690688"/>
            <a:ext cx="10515600" cy="4063206"/>
          </a:xfrm>
          <a:prstGeom prst="rect">
            <a:avLst/>
          </a:prstGeom>
        </p:spPr>
      </p:pic>
    </p:spTree>
    <p:extLst>
      <p:ext uri="{BB962C8B-B14F-4D97-AF65-F5344CB8AC3E}">
        <p14:creationId xmlns:p14="http://schemas.microsoft.com/office/powerpoint/2010/main" val="3008016954"/>
      </p:ext>
    </p:extLst>
  </p:cSld>
  <p:clrMapOvr>
    <a:masterClrMapping/>
  </p:clrMapOvr>
  <p:timing>
    <p:tnLst>
      <p:par>
        <p:cTn id="1" dur="indefinite" restart="never" nodeType="tmRoot"/>
      </p:par>
    </p:tn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114550" y="2610644"/>
            <a:ext cx="7962900" cy="2781300"/>
          </a:xfrm>
          <a:prstGeom prst="rect">
            <a:avLst/>
          </a:prstGeom>
        </p:spPr>
      </p:pic>
    </p:spTree>
    <p:extLst>
      <p:ext uri="{BB962C8B-B14F-4D97-AF65-F5344CB8AC3E}">
        <p14:creationId xmlns:p14="http://schemas.microsoft.com/office/powerpoint/2010/main" val="3476752323"/>
      </p:ext>
    </p:extLst>
  </p:cSld>
  <p:clrMapOvr>
    <a:masterClrMapping/>
  </p:clrMapOvr>
  <p:timing>
    <p:tnLst>
      <p:par>
        <p:cTn id="1" dur="indefinite" restart="never" nodeType="tmRoot"/>
      </p:par>
    </p:tn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365125"/>
            <a:ext cx="10515600" cy="5522119"/>
          </a:xfrm>
          <a:prstGeom prst="rect">
            <a:avLst/>
          </a:prstGeom>
        </p:spPr>
      </p:pic>
    </p:spTree>
    <p:extLst>
      <p:ext uri="{BB962C8B-B14F-4D97-AF65-F5344CB8AC3E}">
        <p14:creationId xmlns:p14="http://schemas.microsoft.com/office/powerpoint/2010/main" val="2481147032"/>
      </p:ext>
    </p:extLst>
  </p:cSld>
  <p:clrMapOvr>
    <a:masterClrMapping/>
  </p:clrMapOvr>
  <p:timing>
    <p:tnLst>
      <p:par>
        <p:cTn id="1" dur="indefinite" restart="never" nodeType="tmRoot"/>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158240" y="2072640"/>
            <a:ext cx="10195560" cy="3444240"/>
          </a:xfrm>
          <a:prstGeom prst="rect">
            <a:avLst/>
          </a:prstGeom>
        </p:spPr>
      </p:pic>
    </p:spTree>
    <p:extLst>
      <p:ext uri="{BB962C8B-B14F-4D97-AF65-F5344CB8AC3E}">
        <p14:creationId xmlns:p14="http://schemas.microsoft.com/office/powerpoint/2010/main" val="2941246615"/>
      </p:ext>
    </p:extLst>
  </p:cSld>
  <p:clrMapOvr>
    <a:masterClrMapping/>
  </p:clrMapOvr>
  <p:timing>
    <p:tnLst>
      <p:par>
        <p:cTn id="1" dur="indefinite" restart="never" nodeType="tmRoot"/>
      </p:par>
    </p:tn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900237" y="2895601"/>
            <a:ext cx="8391525" cy="1643856"/>
          </a:xfrm>
          <a:prstGeom prst="rect">
            <a:avLst/>
          </a:prstGeom>
        </p:spPr>
      </p:pic>
    </p:spTree>
    <p:extLst>
      <p:ext uri="{BB962C8B-B14F-4D97-AF65-F5344CB8AC3E}">
        <p14:creationId xmlns:p14="http://schemas.microsoft.com/office/powerpoint/2010/main" val="30225661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Introduction</a:t>
            </a:r>
            <a:endParaRPr lang="en-US" dirty="0"/>
          </a:p>
        </p:txBody>
      </p:sp>
      <p:sp>
        <p:nvSpPr>
          <p:cNvPr id="3" name="Content Placeholder 2"/>
          <p:cNvSpPr>
            <a:spLocks noGrp="1"/>
          </p:cNvSpPr>
          <p:nvPr>
            <p:ph idx="1"/>
          </p:nvPr>
        </p:nvSpPr>
        <p:spPr/>
        <p:txBody>
          <a:bodyPr/>
          <a:lstStyle/>
          <a:p>
            <a:r>
              <a:rPr lang="en-US" dirty="0" smtClean="0"/>
              <a:t>An Electric power system includes Generation, Transmission and Distribution of Energy</a:t>
            </a:r>
          </a:p>
          <a:p>
            <a:r>
              <a:rPr lang="en-US" dirty="0" smtClean="0"/>
              <a:t>The electric utility industry grew very rapidly and the generation stations and transmission and distribution networks spread across the entire country</a:t>
            </a:r>
          </a:p>
          <a:p>
            <a:r>
              <a:rPr lang="en-US" dirty="0" smtClean="0"/>
              <a:t>Considering energy needs and available fuels that are forecasted for the next century, energy is expected to be increasingly converted to electricity</a:t>
            </a:r>
          </a:p>
          <a:p>
            <a:r>
              <a:rPr lang="en-US" dirty="0" smtClean="0"/>
              <a:t>Operation and maintenance is major part of power </a:t>
            </a:r>
            <a:r>
              <a:rPr lang="en-US" smtClean="0"/>
              <a:t>system planning</a:t>
            </a:r>
            <a:endParaRPr lang="en-US" dirty="0"/>
          </a:p>
        </p:txBody>
      </p:sp>
    </p:spTree>
    <p:extLst>
      <p:ext uri="{BB962C8B-B14F-4D97-AF65-F5344CB8AC3E}">
        <p14:creationId xmlns:p14="http://schemas.microsoft.com/office/powerpoint/2010/main" val="416543856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The power station has to install either pf improvement devices such as synchronous capacitors, SVC or voltage regulating equipment to maintain the voltages with in allowed limits and thus total cost increases</a:t>
            </a:r>
          </a:p>
          <a:p>
            <a:r>
              <a:rPr lang="en-US" dirty="0" smtClean="0"/>
              <a:t>One of the following alternatives may be used to avoid low pf;</a:t>
            </a:r>
          </a:p>
          <a:p>
            <a:r>
              <a:rPr lang="en-US" dirty="0" smtClean="0"/>
              <a:t>(</a:t>
            </a:r>
            <a:r>
              <a:rPr lang="en-US" dirty="0" err="1" smtClean="0"/>
              <a:t>i</a:t>
            </a:r>
            <a:r>
              <a:rPr lang="en-US" dirty="0" smtClean="0"/>
              <a:t>) to charge the consumers based on KVA rather than KW</a:t>
            </a:r>
          </a:p>
          <a:p>
            <a:r>
              <a:rPr lang="en-US" dirty="0" smtClean="0"/>
              <a:t>(ii) a pf penalty clause may be imposed on the consumer</a:t>
            </a:r>
          </a:p>
          <a:p>
            <a:r>
              <a:rPr lang="en-US" dirty="0" smtClean="0"/>
              <a:t>(iii) the consumer may be asked to use shunt capacitors for improving the power factor of </a:t>
            </a:r>
            <a:r>
              <a:rPr lang="en-US" smtClean="0"/>
              <a:t>his installation</a:t>
            </a:r>
            <a:endParaRPr lang="en-US" dirty="0"/>
          </a:p>
        </p:txBody>
      </p:sp>
    </p:spTree>
    <p:extLst>
      <p:ext uri="{BB962C8B-B14F-4D97-AF65-F5344CB8AC3E}">
        <p14:creationId xmlns:p14="http://schemas.microsoft.com/office/powerpoint/2010/main" val="1179388302"/>
      </p:ext>
    </p:extLst>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Tables are available for power factor correction calculations simple and determining the capacitor size to improve power factor from original to desired value</a:t>
            </a:r>
          </a:p>
          <a:p>
            <a:r>
              <a:rPr lang="en-US" dirty="0" smtClean="0"/>
              <a:t>It gives multiplier to determine </a:t>
            </a:r>
            <a:r>
              <a:rPr lang="en-US" dirty="0" err="1" smtClean="0"/>
              <a:t>kVAR</a:t>
            </a:r>
            <a:r>
              <a:rPr lang="en-US" dirty="0" smtClean="0"/>
              <a:t> requirement based on following formula;</a:t>
            </a:r>
          </a:p>
          <a:p>
            <a:endParaRPr lang="en-US" dirty="0"/>
          </a:p>
        </p:txBody>
      </p:sp>
      <p:pic>
        <p:nvPicPr>
          <p:cNvPr id="4" name="Picture 3"/>
          <p:cNvPicPr>
            <a:picLocks noChangeAspect="1"/>
          </p:cNvPicPr>
          <p:nvPr/>
        </p:nvPicPr>
        <p:blipFill>
          <a:blip r:embed="rId2"/>
          <a:stretch>
            <a:fillRect/>
          </a:stretch>
        </p:blipFill>
        <p:spPr>
          <a:xfrm>
            <a:off x="1900238" y="4143375"/>
            <a:ext cx="6095999" cy="1758315"/>
          </a:xfrm>
          <a:prstGeom prst="rect">
            <a:avLst/>
          </a:prstGeom>
        </p:spPr>
      </p:pic>
    </p:spTree>
    <p:extLst>
      <p:ext uri="{BB962C8B-B14F-4D97-AF65-F5344CB8AC3E}">
        <p14:creationId xmlns:p14="http://schemas.microsoft.com/office/powerpoint/2010/main" val="680343902"/>
      </p:ext>
    </p:extLst>
  </p:cSld>
  <p:clrMapOvr>
    <a:masterClrMapping/>
  </p:clrMapOvr>
  <p:timing>
    <p:tnLst>
      <p:par>
        <p:cTn id="1" dur="indefinite" restart="never" nodeType="tmRoot"/>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1" y="2011680"/>
            <a:ext cx="10515600" cy="3065939"/>
          </a:xfrm>
          <a:prstGeom prst="rect">
            <a:avLst/>
          </a:prstGeom>
        </p:spPr>
      </p:pic>
    </p:spTree>
    <p:extLst>
      <p:ext uri="{BB962C8B-B14F-4D97-AF65-F5344CB8AC3E}">
        <p14:creationId xmlns:p14="http://schemas.microsoft.com/office/powerpoint/2010/main" val="3195519398"/>
      </p:ext>
    </p:extLst>
  </p:cSld>
  <p:clrMapOvr>
    <a:masterClrMapping/>
  </p:clrMapOvr>
  <p:timing>
    <p:tnLst>
      <p:par>
        <p:cTn id="1" dur="indefinite" restart="never" nodeType="tmRoot"/>
      </p:par>
    </p:tn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2346961"/>
            <a:ext cx="10515600" cy="2421096"/>
          </a:xfrm>
          <a:prstGeom prst="rect">
            <a:avLst/>
          </a:prstGeom>
        </p:spPr>
      </p:pic>
    </p:spTree>
    <p:extLst>
      <p:ext uri="{BB962C8B-B14F-4D97-AF65-F5344CB8AC3E}">
        <p14:creationId xmlns:p14="http://schemas.microsoft.com/office/powerpoint/2010/main" val="1382020542"/>
      </p:ext>
    </p:extLst>
  </p:cSld>
  <p:clrMapOvr>
    <a:masterClrMapping/>
  </p:clrMapOvr>
  <p:timing>
    <p:tnLst>
      <p:par>
        <p:cTn id="1" dur="indefinite" restart="never" nodeType="tmRoot"/>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2194559"/>
            <a:ext cx="10515600" cy="3592629"/>
          </a:xfrm>
          <a:prstGeom prst="rect">
            <a:avLst/>
          </a:prstGeom>
        </p:spPr>
      </p:pic>
    </p:spTree>
    <p:extLst>
      <p:ext uri="{BB962C8B-B14F-4D97-AF65-F5344CB8AC3E}">
        <p14:creationId xmlns:p14="http://schemas.microsoft.com/office/powerpoint/2010/main" val="940295960"/>
      </p:ext>
    </p:extLst>
  </p:cSld>
  <p:clrMapOvr>
    <a:masterClrMapping/>
  </p:clrMapOvr>
  <p:timing>
    <p:tnLst>
      <p:par>
        <p:cTn id="1" dur="indefinite" restart="never" nodeType="tmRoot"/>
      </p:par>
    </p:tn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600200" y="2100263"/>
            <a:ext cx="8543925" cy="3586163"/>
          </a:xfrm>
          <a:prstGeom prst="rect">
            <a:avLst/>
          </a:prstGeom>
        </p:spPr>
      </p:pic>
    </p:spTree>
    <p:extLst>
      <p:ext uri="{BB962C8B-B14F-4D97-AF65-F5344CB8AC3E}">
        <p14:creationId xmlns:p14="http://schemas.microsoft.com/office/powerpoint/2010/main" val="2319031407"/>
      </p:ext>
    </p:extLst>
  </p:cSld>
  <p:clrMapOvr>
    <a:masterClrMapping/>
  </p:clrMapOvr>
  <p:timing>
    <p:tnLst>
      <p:par>
        <p:cTn id="1" dur="indefinite" restart="never" nodeType="tmRoot"/>
      </p:par>
    </p:tn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876425" y="1991519"/>
            <a:ext cx="8439150" cy="4019550"/>
          </a:xfrm>
          <a:prstGeom prst="rect">
            <a:avLst/>
          </a:prstGeom>
        </p:spPr>
      </p:pic>
    </p:spTree>
    <p:extLst>
      <p:ext uri="{BB962C8B-B14F-4D97-AF65-F5344CB8AC3E}">
        <p14:creationId xmlns:p14="http://schemas.microsoft.com/office/powerpoint/2010/main" val="75228008"/>
      </p:ext>
    </p:extLst>
  </p:cSld>
  <p:clrMapOvr>
    <a:masterClrMapping/>
  </p:clrMapOvr>
  <p:timing>
    <p:tnLst>
      <p:par>
        <p:cTn id="1" dur="indefinite" restart="never" nodeType="tmRoot"/>
      </p:par>
    </p:tn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computerized method to determine </a:t>
            </a:r>
            <a:r>
              <a:rPr lang="en-US" dirty="0" err="1" smtClean="0"/>
              <a:t>p.f</a:t>
            </a:r>
            <a:endParaRPr lang="en-US" dirty="0"/>
          </a:p>
        </p:txBody>
      </p:sp>
      <p:pic>
        <p:nvPicPr>
          <p:cNvPr id="4" name="Content Placeholder 3"/>
          <p:cNvPicPr>
            <a:picLocks noGrp="1" noChangeAspect="1"/>
          </p:cNvPicPr>
          <p:nvPr>
            <p:ph idx="1"/>
          </p:nvPr>
        </p:nvPicPr>
        <p:blipFill>
          <a:blip r:embed="rId2"/>
          <a:stretch>
            <a:fillRect/>
          </a:stretch>
        </p:blipFill>
        <p:spPr>
          <a:xfrm>
            <a:off x="838200" y="1690688"/>
            <a:ext cx="10515600" cy="3886993"/>
          </a:xfrm>
          <a:prstGeom prst="rect">
            <a:avLst/>
          </a:prstGeom>
        </p:spPr>
      </p:pic>
    </p:spTree>
    <p:extLst>
      <p:ext uri="{BB962C8B-B14F-4D97-AF65-F5344CB8AC3E}">
        <p14:creationId xmlns:p14="http://schemas.microsoft.com/office/powerpoint/2010/main" val="514043406"/>
      </p:ext>
    </p:extLst>
  </p:cSld>
  <p:clrMapOvr>
    <a:masterClrMapping/>
  </p:clrMapOvr>
  <p:timing>
    <p:tnLst>
      <p:par>
        <p:cTn id="1" dur="indefinite" restart="never" nodeType="tmRoot"/>
      </p:par>
    </p:tn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2987040"/>
            <a:ext cx="10515600" cy="1414304"/>
          </a:xfrm>
          <a:prstGeom prst="rect">
            <a:avLst/>
          </a:prstGeom>
        </p:spPr>
      </p:pic>
    </p:spTree>
    <p:extLst>
      <p:ext uri="{BB962C8B-B14F-4D97-AF65-F5344CB8AC3E}">
        <p14:creationId xmlns:p14="http://schemas.microsoft.com/office/powerpoint/2010/main" val="2551477350"/>
      </p:ext>
    </p:extLst>
  </p:cSld>
  <p:clrMapOvr>
    <a:masterClrMapping/>
  </p:clrMapOvr>
  <p:timing>
    <p:tnLst>
      <p:par>
        <p:cTn id="1" dur="indefinite" restart="never" nodeType="tmRoot"/>
      </p:par>
    </p:tn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of Capacitors</a:t>
            </a:r>
            <a:endParaRPr lang="en-US" dirty="0"/>
          </a:p>
        </p:txBody>
      </p:sp>
      <p:sp>
        <p:nvSpPr>
          <p:cNvPr id="3" name="Content Placeholder 2"/>
          <p:cNvSpPr>
            <a:spLocks noGrp="1"/>
          </p:cNvSpPr>
          <p:nvPr>
            <p:ph idx="1"/>
          </p:nvPr>
        </p:nvSpPr>
        <p:spPr/>
        <p:txBody>
          <a:bodyPr/>
          <a:lstStyle/>
          <a:p>
            <a:r>
              <a:rPr lang="en-US" dirty="0" smtClean="0"/>
              <a:t>In general, capacitors can be applied at almost any voltage level</a:t>
            </a:r>
          </a:p>
          <a:p>
            <a:r>
              <a:rPr lang="en-US" dirty="0" smtClean="0"/>
              <a:t>As illustrated in fig.8.11, individual capacitor units can be added in parallel to achieve the desired </a:t>
            </a:r>
            <a:r>
              <a:rPr lang="en-US" dirty="0" err="1" smtClean="0"/>
              <a:t>kilovar</a:t>
            </a:r>
            <a:r>
              <a:rPr lang="en-US" dirty="0" smtClean="0"/>
              <a:t> capacity and can be added in series to achieve kilovolt voltage</a:t>
            </a:r>
          </a:p>
          <a:p>
            <a:r>
              <a:rPr lang="en-US" dirty="0" smtClean="0"/>
              <a:t>They are employed at or near rated voltage for economic reasons</a:t>
            </a:r>
          </a:p>
          <a:p>
            <a:endParaRPr lang="en-US" dirty="0"/>
          </a:p>
        </p:txBody>
      </p:sp>
      <p:pic>
        <p:nvPicPr>
          <p:cNvPr id="5" name="Picture 4"/>
          <p:cNvPicPr>
            <a:picLocks noChangeAspect="1"/>
          </p:cNvPicPr>
          <p:nvPr/>
        </p:nvPicPr>
        <p:blipFill>
          <a:blip r:embed="rId2"/>
          <a:stretch>
            <a:fillRect/>
          </a:stretch>
        </p:blipFill>
        <p:spPr>
          <a:xfrm>
            <a:off x="1499436" y="4506210"/>
            <a:ext cx="8779757" cy="1562218"/>
          </a:xfrm>
          <a:prstGeom prst="rect">
            <a:avLst/>
          </a:prstGeom>
        </p:spPr>
      </p:pic>
    </p:spTree>
    <p:extLst>
      <p:ext uri="{BB962C8B-B14F-4D97-AF65-F5344CB8AC3E}">
        <p14:creationId xmlns:p14="http://schemas.microsoft.com/office/powerpoint/2010/main" val="13150099"/>
      </p:ext>
    </p:extLst>
  </p:cSld>
  <p:clrMapOvr>
    <a:masterClrMapping/>
  </p:clrMapOvr>
  <p:timing>
    <p:tnLst>
      <p:par>
        <p:cTn id="1" dur="indefinite" restart="never" nodeType="tmRoot"/>
      </p:par>
    </p:tn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365125"/>
            <a:ext cx="10515600" cy="6078538"/>
          </a:xfrm>
          <a:prstGeom prst="rect">
            <a:avLst/>
          </a:prstGeom>
        </p:spPr>
      </p:pic>
    </p:spTree>
    <p:extLst>
      <p:ext uri="{BB962C8B-B14F-4D97-AF65-F5344CB8AC3E}">
        <p14:creationId xmlns:p14="http://schemas.microsoft.com/office/powerpoint/2010/main" val="397084082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a:t>
            </a:r>
            <a:endParaRPr lang="en-US" dirty="0"/>
          </a:p>
        </p:txBody>
      </p:sp>
      <p:sp>
        <p:nvSpPr>
          <p:cNvPr id="3" name="Content Placeholder 2"/>
          <p:cNvSpPr>
            <a:spLocks noGrp="1"/>
          </p:cNvSpPr>
          <p:nvPr>
            <p:ph idx="1"/>
          </p:nvPr>
        </p:nvSpPr>
        <p:spPr/>
        <p:txBody>
          <a:bodyPr/>
          <a:lstStyle/>
          <a:p>
            <a:r>
              <a:rPr lang="en-US" dirty="0" smtClean="0"/>
              <a:t>Problem 1 …Tariff Calculation  </a:t>
            </a:r>
          </a:p>
          <a:p>
            <a:r>
              <a:rPr lang="en-US" dirty="0" smtClean="0"/>
              <a:t>Problem 2….Generation plant calculations  </a:t>
            </a:r>
            <a:endParaRPr lang="en-US" dirty="0"/>
          </a:p>
        </p:txBody>
      </p:sp>
    </p:spTree>
    <p:extLst>
      <p:ext uri="{BB962C8B-B14F-4D97-AF65-F5344CB8AC3E}">
        <p14:creationId xmlns:p14="http://schemas.microsoft.com/office/powerpoint/2010/main" val="4016326727"/>
      </p:ext>
    </p:extLst>
  </p:cSld>
  <p:clrMapOvr>
    <a:masterClrMapping/>
  </p:clrMapOvr>
  <p:timing>
    <p:tnLst>
      <p:par>
        <p:cTn id="1" dur="indefinite" restart="never" nodeType="tmRoot"/>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2</a:t>
            </a:r>
            <a:endParaRPr lang="en-US" dirty="0"/>
          </a:p>
        </p:txBody>
      </p:sp>
      <p:pic>
        <p:nvPicPr>
          <p:cNvPr id="4" name="Content Placeholder 3"/>
          <p:cNvPicPr>
            <a:picLocks noGrp="1" noChangeAspect="1"/>
          </p:cNvPicPr>
          <p:nvPr>
            <p:ph idx="1"/>
          </p:nvPr>
        </p:nvPicPr>
        <p:blipFill>
          <a:blip r:embed="rId2"/>
          <a:stretch>
            <a:fillRect/>
          </a:stretch>
        </p:blipFill>
        <p:spPr>
          <a:xfrm>
            <a:off x="838200" y="2103120"/>
            <a:ext cx="10287000" cy="2945924"/>
          </a:xfrm>
          <a:prstGeom prst="rect">
            <a:avLst/>
          </a:prstGeom>
        </p:spPr>
      </p:pic>
    </p:spTree>
    <p:extLst>
      <p:ext uri="{BB962C8B-B14F-4D97-AF65-F5344CB8AC3E}">
        <p14:creationId xmlns:p14="http://schemas.microsoft.com/office/powerpoint/2010/main" val="2323368824"/>
      </p:ext>
    </p:extLst>
  </p:cSld>
  <p:clrMapOvr>
    <a:masterClrMapping/>
  </p:clrMapOvr>
  <p:timing>
    <p:tnLst>
      <p:par>
        <p:cTn id="1" dur="indefinite" restart="never" nodeType="tmRoot"/>
      </p:par>
    </p:tn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pic>
        <p:nvPicPr>
          <p:cNvPr id="4" name="Content Placeholder 3"/>
          <p:cNvPicPr>
            <a:picLocks noGrp="1" noChangeAspect="1"/>
          </p:cNvPicPr>
          <p:nvPr>
            <p:ph idx="1"/>
          </p:nvPr>
        </p:nvPicPr>
        <p:blipFill>
          <a:blip r:embed="rId2"/>
          <a:stretch>
            <a:fillRect/>
          </a:stretch>
        </p:blipFill>
        <p:spPr>
          <a:xfrm>
            <a:off x="2072640" y="1825624"/>
            <a:ext cx="7711440" cy="5032375"/>
          </a:xfrm>
          <a:prstGeom prst="rect">
            <a:avLst/>
          </a:prstGeom>
        </p:spPr>
      </p:pic>
    </p:spTree>
    <p:extLst>
      <p:ext uri="{BB962C8B-B14F-4D97-AF65-F5344CB8AC3E}">
        <p14:creationId xmlns:p14="http://schemas.microsoft.com/office/powerpoint/2010/main" val="570321263"/>
      </p:ext>
    </p:extLst>
  </p:cSld>
  <p:clrMapOvr>
    <a:masterClrMapping/>
  </p:clrMapOvr>
  <p:timing>
    <p:tnLst>
      <p:par>
        <p:cTn id="1" dur="indefinite" restart="never" nodeType="tmRoot"/>
      </p:par>
    </p:tn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628775" y="2857500"/>
            <a:ext cx="9144000" cy="2328863"/>
          </a:xfrm>
          <a:prstGeom prst="rect">
            <a:avLst/>
          </a:prstGeom>
        </p:spPr>
      </p:pic>
    </p:spTree>
    <p:extLst>
      <p:ext uri="{BB962C8B-B14F-4D97-AF65-F5344CB8AC3E}">
        <p14:creationId xmlns:p14="http://schemas.microsoft.com/office/powerpoint/2010/main" val="2614627132"/>
      </p:ext>
    </p:extLst>
  </p:cSld>
  <p:clrMapOvr>
    <a:masterClrMapping/>
  </p:clrMapOvr>
  <p:timing>
    <p:tnLst>
      <p:par>
        <p:cTn id="1" dur="indefinite" restart="never" nodeType="tmRoot"/>
      </p:par>
    </p:tn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247900" y="2334419"/>
            <a:ext cx="7696200" cy="3333750"/>
          </a:xfrm>
          <a:prstGeom prst="rect">
            <a:avLst/>
          </a:prstGeom>
        </p:spPr>
      </p:pic>
    </p:spTree>
    <p:extLst>
      <p:ext uri="{BB962C8B-B14F-4D97-AF65-F5344CB8AC3E}">
        <p14:creationId xmlns:p14="http://schemas.microsoft.com/office/powerpoint/2010/main" val="2564851799"/>
      </p:ext>
    </p:extLst>
  </p:cSld>
  <p:clrMapOvr>
    <a:masterClrMapping/>
  </p:clrMapOvr>
  <p:timing>
    <p:tnLst>
      <p:par>
        <p:cTn id="1" dur="indefinite" restart="never" nodeType="tmRoot"/>
      </p:par>
    </p:tn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1825625"/>
            <a:ext cx="10515600" cy="4351338"/>
          </a:xfrm>
          <a:prstGeom prst="rect">
            <a:avLst/>
          </a:prstGeom>
        </p:spPr>
      </p:pic>
    </p:spTree>
    <p:extLst>
      <p:ext uri="{BB962C8B-B14F-4D97-AF65-F5344CB8AC3E}">
        <p14:creationId xmlns:p14="http://schemas.microsoft.com/office/powerpoint/2010/main" val="246402062"/>
      </p:ext>
    </p:extLst>
  </p:cSld>
  <p:clrMapOvr>
    <a:masterClrMapping/>
  </p:clrMapOvr>
  <p:timing>
    <p:tnLst>
      <p:par>
        <p:cTn id="1" dur="indefinite" restart="never" nodeType="tmRoot"/>
      </p:par>
    </p:tn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2001044"/>
            <a:ext cx="10515599" cy="4000500"/>
          </a:xfrm>
          <a:prstGeom prst="rect">
            <a:avLst/>
          </a:prstGeom>
        </p:spPr>
      </p:pic>
    </p:spTree>
    <p:extLst>
      <p:ext uri="{BB962C8B-B14F-4D97-AF65-F5344CB8AC3E}">
        <p14:creationId xmlns:p14="http://schemas.microsoft.com/office/powerpoint/2010/main" val="2151578294"/>
      </p:ext>
    </p:extLst>
  </p:cSld>
  <p:clrMapOvr>
    <a:masterClrMapping/>
  </p:clrMapOvr>
  <p:timing>
    <p:tnLst>
      <p:par>
        <p:cTn id="1" dur="indefinite" restart="never" nodeType="tmRoot"/>
      </p:par>
    </p:tn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405516" y="1825625"/>
            <a:ext cx="7380967" cy="4351338"/>
          </a:xfrm>
          <a:prstGeom prst="rect">
            <a:avLst/>
          </a:prstGeom>
        </p:spPr>
      </p:pic>
    </p:spTree>
    <p:extLst>
      <p:ext uri="{BB962C8B-B14F-4D97-AF65-F5344CB8AC3E}">
        <p14:creationId xmlns:p14="http://schemas.microsoft.com/office/powerpoint/2010/main" val="362719275"/>
      </p:ext>
    </p:extLst>
  </p:cSld>
  <p:clrMapOvr>
    <a:masterClrMapping/>
  </p:clrMapOvr>
  <p:timing>
    <p:tnLst>
      <p:par>
        <p:cTn id="1" dur="indefinite" restart="never" nodeType="tmRoot"/>
      </p:par>
    </p:tn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557462" y="2929731"/>
            <a:ext cx="7077075" cy="2143125"/>
          </a:xfrm>
          <a:prstGeom prst="rect">
            <a:avLst/>
          </a:prstGeom>
        </p:spPr>
      </p:pic>
    </p:spTree>
    <p:extLst>
      <p:ext uri="{BB962C8B-B14F-4D97-AF65-F5344CB8AC3E}">
        <p14:creationId xmlns:p14="http://schemas.microsoft.com/office/powerpoint/2010/main" val="722074017"/>
      </p:ext>
    </p:extLst>
  </p:cSld>
  <p:clrMapOvr>
    <a:masterClrMapping/>
  </p:clrMapOvr>
  <p:timing>
    <p:tnLst>
      <p:par>
        <p:cTn id="1" dur="indefinite" restart="never" nodeType="tmRoot"/>
      </p:par>
    </p:tn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Content Placeholder 4"/>
          <p:cNvPicPr>
            <a:picLocks noGrp="1" noChangeAspect="1"/>
          </p:cNvPicPr>
          <p:nvPr>
            <p:ph idx="1"/>
          </p:nvPr>
        </p:nvPicPr>
        <p:blipFill>
          <a:blip r:embed="rId2"/>
          <a:stretch>
            <a:fillRect/>
          </a:stretch>
        </p:blipFill>
        <p:spPr>
          <a:xfrm>
            <a:off x="838200" y="1704976"/>
            <a:ext cx="10515600" cy="3940712"/>
          </a:xfrm>
          <a:prstGeom prst="rect">
            <a:avLst/>
          </a:prstGeom>
        </p:spPr>
      </p:pic>
    </p:spTree>
    <p:extLst>
      <p:ext uri="{BB962C8B-B14F-4D97-AF65-F5344CB8AC3E}">
        <p14:creationId xmlns:p14="http://schemas.microsoft.com/office/powerpoint/2010/main" val="1590904548"/>
      </p:ext>
    </p:extLst>
  </p:cSld>
  <p:clrMapOvr>
    <a:masterClrMapping/>
  </p:clrMapOvr>
  <p:timing>
    <p:tnLst>
      <p:par>
        <p:cTn id="1" dur="indefinite" restart="never" nodeType="tmRoot"/>
      </p:par>
    </p:tn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365125"/>
            <a:ext cx="10515600" cy="2000250"/>
          </a:xfrm>
          <a:prstGeom prst="rect">
            <a:avLst/>
          </a:prstGeom>
        </p:spPr>
      </p:pic>
      <p:pic>
        <p:nvPicPr>
          <p:cNvPr id="5" name="Picture 4"/>
          <p:cNvPicPr>
            <a:picLocks noChangeAspect="1"/>
          </p:cNvPicPr>
          <p:nvPr/>
        </p:nvPicPr>
        <p:blipFill>
          <a:blip r:embed="rId3"/>
          <a:stretch>
            <a:fillRect/>
          </a:stretch>
        </p:blipFill>
        <p:spPr>
          <a:xfrm>
            <a:off x="838200" y="2228851"/>
            <a:ext cx="10515600" cy="4229099"/>
          </a:xfrm>
          <a:prstGeom prst="rect">
            <a:avLst/>
          </a:prstGeom>
        </p:spPr>
      </p:pic>
    </p:spTree>
    <p:extLst>
      <p:ext uri="{BB962C8B-B14F-4D97-AF65-F5344CB8AC3E}">
        <p14:creationId xmlns:p14="http://schemas.microsoft.com/office/powerpoint/2010/main" val="14548403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Forecasting</a:t>
            </a:r>
            <a:endParaRPr lang="en-US" dirty="0"/>
          </a:p>
        </p:txBody>
      </p:sp>
      <p:sp>
        <p:nvSpPr>
          <p:cNvPr id="3" name="Content Placeholder 2"/>
          <p:cNvSpPr>
            <a:spLocks noGrp="1"/>
          </p:cNvSpPr>
          <p:nvPr>
            <p:ph idx="1"/>
          </p:nvPr>
        </p:nvSpPr>
        <p:spPr/>
        <p:txBody>
          <a:bodyPr>
            <a:normAutofit fontScale="92500" lnSpcReduction="20000"/>
          </a:bodyPr>
          <a:lstStyle/>
          <a:p>
            <a:pPr algn="just"/>
            <a:r>
              <a:rPr lang="en-US" dirty="0"/>
              <a:t>As power plant planning </a:t>
            </a:r>
            <a:r>
              <a:rPr lang="en-US" dirty="0" smtClean="0"/>
              <a:t>and construction require a gestation period of </a:t>
            </a:r>
            <a:r>
              <a:rPr lang="en-US" dirty="0"/>
              <a:t>four </a:t>
            </a:r>
            <a:r>
              <a:rPr lang="en-US" dirty="0" smtClean="0"/>
              <a:t>to eight years or even longer </a:t>
            </a:r>
            <a:r>
              <a:rPr lang="en-US" dirty="0"/>
              <a:t>for the </a:t>
            </a:r>
            <a:r>
              <a:rPr lang="en-US" dirty="0" smtClean="0"/>
              <a:t>present day power </a:t>
            </a:r>
            <a:r>
              <a:rPr lang="en-US" dirty="0"/>
              <a:t>stations</a:t>
            </a:r>
            <a:r>
              <a:rPr lang="en-US" dirty="0" smtClean="0"/>
              <a:t>, energy and load demand forecasting plays a crucial role </a:t>
            </a:r>
            <a:r>
              <a:rPr lang="en-US" dirty="0"/>
              <a:t>in power </a:t>
            </a:r>
            <a:r>
              <a:rPr lang="en-US" dirty="0" smtClean="0"/>
              <a:t>system studies</a:t>
            </a:r>
          </a:p>
          <a:p>
            <a:pPr algn="just"/>
            <a:r>
              <a:rPr lang="en-US" dirty="0" smtClean="0"/>
              <a:t>For long range forecasting, </a:t>
            </a:r>
            <a:r>
              <a:rPr lang="en-US" dirty="0"/>
              <a:t>simple </a:t>
            </a:r>
            <a:r>
              <a:rPr lang="en-US" dirty="0" smtClean="0"/>
              <a:t>extrapolation techniques are adopted </a:t>
            </a:r>
          </a:p>
          <a:p>
            <a:pPr algn="just"/>
            <a:r>
              <a:rPr lang="en-US" dirty="0" smtClean="0"/>
              <a:t>Weather has more effect on residential forecasting as compare to industrial </a:t>
            </a:r>
          </a:p>
          <a:p>
            <a:pPr algn="just"/>
            <a:r>
              <a:rPr lang="en-US" dirty="0" smtClean="0"/>
              <a:t>Both power and energy forecasts are made</a:t>
            </a:r>
          </a:p>
          <a:p>
            <a:r>
              <a:rPr lang="en-US" dirty="0"/>
              <a:t>In short-term load forecasting</a:t>
            </a:r>
            <a:r>
              <a:rPr lang="en-US" dirty="0" smtClean="0"/>
              <a:t>, hour-by-hour predictions are </a:t>
            </a:r>
            <a:r>
              <a:rPr lang="en-US" dirty="0"/>
              <a:t>made for the </a:t>
            </a:r>
            <a:r>
              <a:rPr lang="en-US" dirty="0" smtClean="0"/>
              <a:t>particular day under consideration</a:t>
            </a:r>
            <a:r>
              <a:rPr lang="en-US" dirty="0"/>
              <a:t/>
            </a:r>
            <a:br>
              <a:rPr lang="en-US" dirty="0"/>
            </a:br>
            <a:r>
              <a:rPr lang="en-US" dirty="0"/>
              <a:t/>
            </a:r>
            <a:br>
              <a:rPr lang="en-US" dirty="0"/>
            </a:br>
            <a:r>
              <a:rPr lang="en-US" dirty="0"/>
              <a:t> </a:t>
            </a:r>
            <a:br>
              <a:rPr lang="en-US" dirty="0"/>
            </a:br>
            <a:endParaRPr lang="en-US" dirty="0"/>
          </a:p>
        </p:txBody>
      </p:sp>
    </p:spTree>
    <p:extLst>
      <p:ext uri="{BB962C8B-B14F-4D97-AF65-F5344CB8AC3E}">
        <p14:creationId xmlns:p14="http://schemas.microsoft.com/office/powerpoint/2010/main" val="3753460761"/>
      </p:ext>
    </p:extLst>
  </p:cSld>
  <p:clrMapOvr>
    <a:masterClrMapping/>
  </p:clrMapOvr>
  <p:timing>
    <p:tnLst>
      <p:par>
        <p:cTn id="1" dur="indefinite" restart="never" nodeType="tmRoot"/>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stretch>
            <a:fillRect/>
          </a:stretch>
        </p:blipFill>
        <p:spPr>
          <a:xfrm>
            <a:off x="2924175" y="1962944"/>
            <a:ext cx="6343650" cy="4076700"/>
          </a:xfrm>
          <a:prstGeom prst="rect">
            <a:avLst/>
          </a:prstGeom>
        </p:spPr>
      </p:pic>
    </p:spTree>
    <p:extLst>
      <p:ext uri="{BB962C8B-B14F-4D97-AF65-F5344CB8AC3E}">
        <p14:creationId xmlns:p14="http://schemas.microsoft.com/office/powerpoint/2010/main" val="105447071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2100262"/>
            <a:ext cx="10515600" cy="3557587"/>
          </a:xfrm>
          <a:prstGeom prst="rect">
            <a:avLst/>
          </a:prstGeom>
        </p:spPr>
      </p:pic>
    </p:spTree>
    <p:extLst>
      <p:ext uri="{BB962C8B-B14F-4D97-AF65-F5344CB8AC3E}">
        <p14:creationId xmlns:p14="http://schemas.microsoft.com/office/powerpoint/2010/main" val="390490331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014538" y="1825625"/>
            <a:ext cx="8572500" cy="4603750"/>
          </a:xfrm>
          <a:prstGeom prst="rect">
            <a:avLst/>
          </a:prstGeom>
        </p:spPr>
      </p:pic>
    </p:spTree>
    <p:extLst>
      <p:ext uri="{BB962C8B-B14F-4D97-AF65-F5344CB8AC3E}">
        <p14:creationId xmlns:p14="http://schemas.microsoft.com/office/powerpoint/2010/main" val="1627380879"/>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3104152" y="425287"/>
            <a:ext cx="5065294" cy="2485238"/>
          </a:xfrm>
          <a:prstGeom prst="rect">
            <a:avLst/>
          </a:prstGeom>
        </p:spPr>
      </p:pic>
      <p:pic>
        <p:nvPicPr>
          <p:cNvPr id="5" name="Picture 4"/>
          <p:cNvPicPr>
            <a:picLocks noChangeAspect="1"/>
          </p:cNvPicPr>
          <p:nvPr/>
        </p:nvPicPr>
        <p:blipFill>
          <a:blip r:embed="rId3"/>
          <a:stretch>
            <a:fillRect/>
          </a:stretch>
        </p:blipFill>
        <p:spPr>
          <a:xfrm>
            <a:off x="838200" y="3047062"/>
            <a:ext cx="10515600" cy="3239438"/>
          </a:xfrm>
          <a:prstGeom prst="rect">
            <a:avLst/>
          </a:prstGeom>
        </p:spPr>
      </p:pic>
    </p:spTree>
    <p:extLst>
      <p:ext uri="{BB962C8B-B14F-4D97-AF65-F5344CB8AC3E}">
        <p14:creationId xmlns:p14="http://schemas.microsoft.com/office/powerpoint/2010/main" val="253457471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1825625"/>
            <a:ext cx="10515599" cy="4351338"/>
          </a:xfrm>
          <a:prstGeom prst="rect">
            <a:avLst/>
          </a:prstGeom>
        </p:spPr>
      </p:pic>
    </p:spTree>
    <p:extLst>
      <p:ext uri="{BB962C8B-B14F-4D97-AF65-F5344CB8AC3E}">
        <p14:creationId xmlns:p14="http://schemas.microsoft.com/office/powerpoint/2010/main" val="275424539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728664" y="1690688"/>
            <a:ext cx="10772774" cy="3310731"/>
          </a:xfrm>
          <a:prstGeom prst="rect">
            <a:avLst/>
          </a:prstGeom>
        </p:spPr>
      </p:pic>
    </p:spTree>
    <p:extLst>
      <p:ext uri="{BB962C8B-B14F-4D97-AF65-F5344CB8AC3E}">
        <p14:creationId xmlns:p14="http://schemas.microsoft.com/office/powerpoint/2010/main" val="1792348747"/>
      </p:ext>
    </p:extLst>
  </p:cSld>
  <p:clrMapOvr>
    <a:masterClrMapping/>
  </p:clrMapOvr>
  <p:timing>
    <p:tnLst>
      <p:par>
        <p:cTn id="1" dur="indefinite" restart="never" nodeType="tmRoot"/>
      </p:par>
    </p:tn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971550" y="365125"/>
            <a:ext cx="10382249" cy="5826126"/>
          </a:xfrm>
          <a:prstGeom prst="rect">
            <a:avLst/>
          </a:prstGeom>
        </p:spPr>
      </p:pic>
    </p:spTree>
    <p:extLst>
      <p:ext uri="{BB962C8B-B14F-4D97-AF65-F5344CB8AC3E}">
        <p14:creationId xmlns:p14="http://schemas.microsoft.com/office/powerpoint/2010/main" val="1390660415"/>
      </p:ext>
    </p:extLst>
  </p:cSld>
  <p:clrMapOvr>
    <a:masterClrMapping/>
  </p:clrMapOvr>
  <p:timing>
    <p:tnLst>
      <p:par>
        <p:cTn id="1" dur="indefinite" restart="never" nodeType="tmRoot"/>
      </p:par>
    </p:tnLst>
  </p:timing>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365125"/>
            <a:ext cx="10515599" cy="5811838"/>
          </a:xfrm>
          <a:prstGeom prst="rect">
            <a:avLst/>
          </a:prstGeom>
        </p:spPr>
      </p:pic>
    </p:spTree>
    <p:extLst>
      <p:ext uri="{BB962C8B-B14F-4D97-AF65-F5344CB8AC3E}">
        <p14:creationId xmlns:p14="http://schemas.microsoft.com/office/powerpoint/2010/main" val="2860658041"/>
      </p:ext>
    </p:extLst>
  </p:cSld>
  <p:clrMapOvr>
    <a:masterClrMapping/>
  </p:clrMapOvr>
  <p:timing>
    <p:tnLst>
      <p:par>
        <p:cTn id="1" dur="indefinite" restart="never" nodeType="tmRoot"/>
      </p:par>
    </p:tn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365125"/>
            <a:ext cx="10515600" cy="4817269"/>
          </a:xfrm>
          <a:prstGeom prst="rect">
            <a:avLst/>
          </a:prstGeom>
        </p:spPr>
      </p:pic>
    </p:spTree>
    <p:extLst>
      <p:ext uri="{BB962C8B-B14F-4D97-AF65-F5344CB8AC3E}">
        <p14:creationId xmlns:p14="http://schemas.microsoft.com/office/powerpoint/2010/main" val="3837158660"/>
      </p:ext>
    </p:extLst>
  </p:cSld>
  <p:clrMapOvr>
    <a:masterClrMapping/>
  </p:clrMapOvr>
  <p:timing>
    <p:tnLst>
      <p:par>
        <p:cTn id="1" dur="indefinite" restart="never" nodeType="tmRoot"/>
      </p:par>
    </p:tn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386541"/>
            <a:ext cx="10515599" cy="2828925"/>
          </a:xfrm>
          <a:prstGeom prst="rect">
            <a:avLst/>
          </a:prstGeom>
        </p:spPr>
      </p:pic>
      <p:pic>
        <p:nvPicPr>
          <p:cNvPr id="5" name="Picture 4"/>
          <p:cNvPicPr>
            <a:picLocks noChangeAspect="1"/>
          </p:cNvPicPr>
          <p:nvPr/>
        </p:nvPicPr>
        <p:blipFill>
          <a:blip r:embed="rId3"/>
          <a:stretch>
            <a:fillRect/>
          </a:stretch>
        </p:blipFill>
        <p:spPr>
          <a:xfrm>
            <a:off x="838199" y="2928938"/>
            <a:ext cx="10515600" cy="3257550"/>
          </a:xfrm>
          <a:prstGeom prst="rect">
            <a:avLst/>
          </a:prstGeom>
        </p:spPr>
      </p:pic>
    </p:spTree>
    <p:extLst>
      <p:ext uri="{BB962C8B-B14F-4D97-AF65-F5344CB8AC3E}">
        <p14:creationId xmlns:p14="http://schemas.microsoft.com/office/powerpoint/2010/main" val="81670380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smtClean="0"/>
              <a:t>A minor forecast error on low side might indicate the use of inefficient, oil fired turbine generators </a:t>
            </a:r>
          </a:p>
          <a:p>
            <a:pPr algn="just"/>
            <a:r>
              <a:rPr lang="en-US" dirty="0" smtClean="0"/>
              <a:t>On the other hand, a high side forecast error would keep excessive generation in hot reserve</a:t>
            </a:r>
          </a:p>
          <a:p>
            <a:pPr algn="just"/>
            <a:r>
              <a:rPr lang="en-US" dirty="0" smtClean="0"/>
              <a:t>Accuracy of 1% is desirable</a:t>
            </a:r>
          </a:p>
          <a:p>
            <a:pPr algn="just"/>
            <a:r>
              <a:rPr lang="en-US" dirty="0" smtClean="0"/>
              <a:t>A temperature difference of 2 degree C can vary the total load by 1%</a:t>
            </a:r>
          </a:p>
          <a:p>
            <a:pPr algn="just"/>
            <a:r>
              <a:rPr lang="en-US" dirty="0" smtClean="0"/>
              <a:t>This indicates the importance of reliable weather forecast to a good load forecast</a:t>
            </a:r>
            <a:endParaRPr lang="en-US" dirty="0"/>
          </a:p>
        </p:txBody>
      </p:sp>
    </p:spTree>
    <p:extLst>
      <p:ext uri="{BB962C8B-B14F-4D97-AF65-F5344CB8AC3E}">
        <p14:creationId xmlns:p14="http://schemas.microsoft.com/office/powerpoint/2010/main" val="2642633044"/>
      </p:ext>
    </p:extLst>
  </p:cSld>
  <p:clrMapOvr>
    <a:masterClrMapping/>
  </p:clrMapOvr>
  <p:timing>
    <p:tnLst>
      <p:par>
        <p:cTn id="1" dur="indefinite" restart="never" nodeType="tmRoot"/>
      </p:par>
    </p:tn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409825" y="2239169"/>
            <a:ext cx="7372350" cy="3524250"/>
          </a:xfrm>
          <a:prstGeom prst="rect">
            <a:avLst/>
          </a:prstGeom>
        </p:spPr>
      </p:pic>
    </p:spTree>
    <p:extLst>
      <p:ext uri="{BB962C8B-B14F-4D97-AF65-F5344CB8AC3E}">
        <p14:creationId xmlns:p14="http://schemas.microsoft.com/office/powerpoint/2010/main" val="1894836443"/>
      </p:ext>
    </p:extLst>
  </p:cSld>
  <p:clrMapOvr>
    <a:masterClrMapping/>
  </p:clrMapOvr>
  <p:timing>
    <p:tnLst>
      <p:par>
        <p:cTn id="1" dur="indefinite" restart="never" nodeType="tmRoot"/>
      </p:par>
    </p:tn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047875" y="1886744"/>
            <a:ext cx="8096250" cy="4229100"/>
          </a:xfrm>
          <a:prstGeom prst="rect">
            <a:avLst/>
          </a:prstGeom>
        </p:spPr>
      </p:pic>
    </p:spTree>
    <p:extLst>
      <p:ext uri="{BB962C8B-B14F-4D97-AF65-F5344CB8AC3E}">
        <p14:creationId xmlns:p14="http://schemas.microsoft.com/office/powerpoint/2010/main" val="4107943716"/>
      </p:ext>
    </p:extLst>
  </p:cSld>
  <p:clrMapOvr>
    <a:masterClrMapping/>
  </p:clrMapOvr>
  <p:timing>
    <p:tnLst>
      <p:par>
        <p:cTn id="1" dur="indefinite" restart="never" nodeType="tmRoot"/>
      </p:par>
    </p:tn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Lecture</a:t>
            </a:r>
            <a:endParaRPr lang="en-US" dirty="0"/>
          </a:p>
        </p:txBody>
      </p:sp>
      <p:sp>
        <p:nvSpPr>
          <p:cNvPr id="3" name="Content Placeholder 2"/>
          <p:cNvSpPr>
            <a:spLocks noGrp="1"/>
          </p:cNvSpPr>
          <p:nvPr>
            <p:ph idx="1"/>
          </p:nvPr>
        </p:nvSpPr>
        <p:spPr/>
        <p:txBody>
          <a:bodyPr/>
          <a:lstStyle/>
          <a:p>
            <a:r>
              <a:rPr lang="en-US" dirty="0" smtClean="0"/>
              <a:t>Capacitor installation</a:t>
            </a:r>
          </a:p>
          <a:p>
            <a:r>
              <a:rPr lang="en-US" dirty="0" smtClean="0"/>
              <a:t>Types of </a:t>
            </a:r>
            <a:r>
              <a:rPr lang="en-US" smtClean="0"/>
              <a:t>installed capacitors</a:t>
            </a:r>
            <a:endParaRPr lang="en-US" dirty="0"/>
          </a:p>
        </p:txBody>
      </p:sp>
    </p:spTree>
    <p:extLst>
      <p:ext uri="{BB962C8B-B14F-4D97-AF65-F5344CB8AC3E}">
        <p14:creationId xmlns:p14="http://schemas.microsoft.com/office/powerpoint/2010/main" val="130359086"/>
      </p:ext>
    </p:extLst>
  </p:cSld>
  <p:clrMapOvr>
    <a:masterClrMapping/>
  </p:clrMapOvr>
  <p:timing>
    <p:tnLst>
      <p:par>
        <p:cTn id="1" dur="indefinite" restart="never" nodeType="tmRoot"/>
      </p:par>
    </p:tn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Power System Planning</a:t>
            </a:r>
            <a:endParaRPr lang="en-US" dirty="0"/>
          </a:p>
        </p:txBody>
      </p:sp>
      <p:sp>
        <p:nvSpPr>
          <p:cNvPr id="3" name="Subtitle 2"/>
          <p:cNvSpPr>
            <a:spLocks noGrp="1"/>
          </p:cNvSpPr>
          <p:nvPr>
            <p:ph type="subTitle" idx="1"/>
          </p:nvPr>
        </p:nvSpPr>
        <p:spPr/>
        <p:txBody>
          <a:bodyPr/>
          <a:lstStyle/>
          <a:p>
            <a:r>
              <a:rPr lang="en-US" dirty="0" smtClean="0"/>
              <a:t>Prof. Dr. Muhammad Kamran</a:t>
            </a:r>
          </a:p>
          <a:p>
            <a:r>
              <a:rPr lang="en-US" dirty="0" smtClean="0">
                <a:hlinkClick r:id="rId2"/>
              </a:rPr>
              <a:t>mkamran@uet.edu.pk</a:t>
            </a:r>
            <a:endParaRPr lang="en-US" dirty="0" smtClean="0"/>
          </a:p>
          <a:p>
            <a:r>
              <a:rPr lang="en-US" dirty="0" smtClean="0"/>
              <a:t>Lecture No.13</a:t>
            </a:r>
            <a:endParaRPr lang="en-US" dirty="0"/>
          </a:p>
        </p:txBody>
      </p:sp>
    </p:spTree>
    <p:extLst>
      <p:ext uri="{BB962C8B-B14F-4D97-AF65-F5344CB8AC3E}">
        <p14:creationId xmlns:p14="http://schemas.microsoft.com/office/powerpoint/2010/main" val="1917287710"/>
      </p:ext>
    </p:extLst>
  </p:cSld>
  <p:clrMapOvr>
    <a:masterClrMapping/>
  </p:clrMapOvr>
  <p:timing>
    <p:tnLst>
      <p:par>
        <p:cTn id="1" dur="indefinite" restart="never" nodeType="tmRoot"/>
      </p:par>
    </p:tnLst>
  </p:timing>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Lecture contents</a:t>
            </a:r>
            <a:endParaRPr lang="en-US" dirty="0"/>
          </a:p>
        </p:txBody>
      </p:sp>
      <p:sp>
        <p:nvSpPr>
          <p:cNvPr id="3" name="Content Placeholder 2"/>
          <p:cNvSpPr>
            <a:spLocks noGrp="1"/>
          </p:cNvSpPr>
          <p:nvPr>
            <p:ph idx="1"/>
          </p:nvPr>
        </p:nvSpPr>
        <p:spPr/>
        <p:txBody>
          <a:bodyPr/>
          <a:lstStyle/>
          <a:p>
            <a:endParaRPr lang="en-US" dirty="0" smtClean="0"/>
          </a:p>
          <a:p>
            <a:r>
              <a:rPr lang="en-US" dirty="0" smtClean="0"/>
              <a:t>Daily Reactive Power Demand</a:t>
            </a:r>
          </a:p>
          <a:p>
            <a:r>
              <a:rPr lang="en-US" dirty="0" smtClean="0"/>
              <a:t>Capacitor Installation types</a:t>
            </a:r>
          </a:p>
          <a:p>
            <a:r>
              <a:rPr lang="en-US" dirty="0" smtClean="0"/>
              <a:t>Benefits of capacitor installation</a:t>
            </a:r>
          </a:p>
          <a:p>
            <a:endParaRPr lang="en-US" dirty="0"/>
          </a:p>
        </p:txBody>
      </p:sp>
    </p:spTree>
    <p:extLst>
      <p:ext uri="{BB962C8B-B14F-4D97-AF65-F5344CB8AC3E}">
        <p14:creationId xmlns:p14="http://schemas.microsoft.com/office/powerpoint/2010/main" val="2275513602"/>
      </p:ext>
    </p:extLst>
  </p:cSld>
  <p:clrMapOvr>
    <a:masterClrMapping/>
  </p:clrMapOvr>
  <p:timing>
    <p:tnLst>
      <p:par>
        <p:cTn id="1" dur="indefinite" restart="never" nodeType="tmRoot"/>
      </p:par>
    </p:tnLst>
  </p:timing>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Daily Reactive Power Demand</a:t>
            </a:r>
            <a:endParaRPr lang="en-US" dirty="0"/>
          </a:p>
        </p:txBody>
      </p:sp>
      <p:sp>
        <p:nvSpPr>
          <p:cNvPr id="3" name="Content Placeholder 2"/>
          <p:cNvSpPr>
            <a:spLocks noGrp="1"/>
          </p:cNvSpPr>
          <p:nvPr>
            <p:ph idx="1"/>
          </p:nvPr>
        </p:nvSpPr>
        <p:spPr/>
        <p:txBody>
          <a:bodyPr/>
          <a:lstStyle/>
          <a:p>
            <a:pPr algn="just"/>
            <a:r>
              <a:rPr lang="en-US" dirty="0" smtClean="0"/>
              <a:t>Due to variation in various working condition with respect to power factor, voltage regulation and losses, fixed or switching capacitor banks are used</a:t>
            </a:r>
          </a:p>
          <a:p>
            <a:pPr algn="just"/>
            <a:r>
              <a:rPr lang="en-US" dirty="0" smtClean="0"/>
              <a:t>Figure shows some of the capacitors are installed as switched capacitor banks which are turned off during light load conditions while fixed capacitors are sized for light load and connected permanently</a:t>
            </a:r>
          </a:p>
          <a:p>
            <a:pPr algn="just"/>
            <a:r>
              <a:rPr lang="en-US" dirty="0" smtClean="0"/>
              <a:t>As in figure, switched capacitors are switched as a block or in several consecutive steps as reactive load becomes greater from light load level to peak load and sized accordingly</a:t>
            </a:r>
            <a:endParaRPr lang="en-US" dirty="0"/>
          </a:p>
        </p:txBody>
      </p:sp>
    </p:spTree>
    <p:extLst>
      <p:ext uri="{BB962C8B-B14F-4D97-AF65-F5344CB8AC3E}">
        <p14:creationId xmlns:p14="http://schemas.microsoft.com/office/powerpoint/2010/main" val="3221968912"/>
      </p:ext>
    </p:extLst>
  </p:cSld>
  <p:clrMapOvr>
    <a:masterClrMapping/>
  </p:clrMapOvr>
  <p:timing>
    <p:tnLst>
      <p:par>
        <p:cTn id="1" dur="indefinite" restart="never" nodeType="tmRoot"/>
      </p:par>
    </p:tnLst>
  </p:timing>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smtClean="0"/>
              <a:t>However in practice, the number of steps and blocks is selected to be much less than the ones shown in fig due to additional expenses involved in installation of the required switchgear and control equipment</a:t>
            </a:r>
          </a:p>
          <a:p>
            <a:pPr algn="just"/>
            <a:r>
              <a:rPr lang="en-US" dirty="0" smtClean="0"/>
              <a:t>A system survey is required in choosing the type of capacitor installation</a:t>
            </a:r>
          </a:p>
          <a:p>
            <a:pPr algn="just"/>
            <a:r>
              <a:rPr lang="en-US" dirty="0" smtClean="0"/>
              <a:t>As a result of load flow programs runs or manual load studies on feeders or distribution substations, the system’s lagging reactive loads (power demands) can be determined and the results can be plotted as shown in fig</a:t>
            </a:r>
            <a:endParaRPr lang="en-US" dirty="0"/>
          </a:p>
        </p:txBody>
      </p:sp>
    </p:spTree>
    <p:extLst>
      <p:ext uri="{BB962C8B-B14F-4D97-AF65-F5344CB8AC3E}">
        <p14:creationId xmlns:p14="http://schemas.microsoft.com/office/powerpoint/2010/main" val="1136573160"/>
      </p:ext>
    </p:extLst>
  </p:cSld>
  <p:clrMapOvr>
    <a:masterClrMapping/>
  </p:clrMapOvr>
  <p:timing>
    <p:tnLst>
      <p:par>
        <p:cTn id="1" dur="indefinite" restart="never" nodeType="tmRoot"/>
      </p:par>
    </p:tnLst>
  </p:timing>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365125"/>
            <a:ext cx="10515600" cy="5811838"/>
          </a:xfrm>
          <a:prstGeom prst="rect">
            <a:avLst/>
          </a:prstGeom>
        </p:spPr>
      </p:pic>
    </p:spTree>
    <p:extLst>
      <p:ext uri="{BB962C8B-B14F-4D97-AF65-F5344CB8AC3E}">
        <p14:creationId xmlns:p14="http://schemas.microsoft.com/office/powerpoint/2010/main" val="1851309514"/>
      </p:ext>
    </p:extLst>
  </p:cSld>
  <p:clrMapOvr>
    <a:masterClrMapping/>
  </p:clrMapOvr>
  <p:timing>
    <p:tnLst>
      <p:par>
        <p:cTn id="1" dur="indefinite" restart="never" nodeType="tmRoot"/>
      </p:par>
    </p:tnLst>
  </p:timing>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smtClean="0"/>
              <a:t>This curve is called the reactive load duration curve and is the cumulative sum of reactive load (fluorescent lights, household appliances and motors) of consumers and reactive power requirements of the system (Transformers and regulators)</a:t>
            </a:r>
          </a:p>
          <a:p>
            <a:pPr algn="just"/>
            <a:r>
              <a:rPr lang="en-US" dirty="0" smtClean="0"/>
              <a:t>Once daily reactive load duration curve is obtained, then by visual inspection of the curve the size of fixed capacitors can be determined to meet the minimum reactive load</a:t>
            </a:r>
          </a:p>
          <a:p>
            <a:pPr algn="just"/>
            <a:r>
              <a:rPr lang="en-US" dirty="0" smtClean="0"/>
              <a:t>For example, from previous graph one can determine that size of the fixed capacitors required is 600 </a:t>
            </a:r>
            <a:r>
              <a:rPr lang="en-US" dirty="0" err="1" smtClean="0"/>
              <a:t>kVAR</a:t>
            </a:r>
            <a:r>
              <a:rPr lang="en-US" dirty="0" smtClean="0"/>
              <a:t> while remaining load demands are met by switched capacitors</a:t>
            </a:r>
            <a:endParaRPr lang="en-US" dirty="0"/>
          </a:p>
        </p:txBody>
      </p:sp>
    </p:spTree>
    <p:extLst>
      <p:ext uri="{BB962C8B-B14F-4D97-AF65-F5344CB8AC3E}">
        <p14:creationId xmlns:p14="http://schemas.microsoft.com/office/powerpoint/2010/main" val="3319258193"/>
      </p:ext>
    </p:extLst>
  </p:cSld>
  <p:clrMapOvr>
    <a:masterClrMapping/>
  </p:clrMapOvr>
  <p:timing>
    <p:tnLst>
      <p:par>
        <p:cTn id="1" dur="indefinite" restart="never" nodeType="tmRoot"/>
      </p:par>
    </p:tn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smtClean="0"/>
              <a:t>However, since meeting the </a:t>
            </a:r>
            <a:r>
              <a:rPr lang="en-US" dirty="0" err="1" smtClean="0"/>
              <a:t>kilovar</a:t>
            </a:r>
            <a:r>
              <a:rPr lang="en-US" dirty="0" smtClean="0"/>
              <a:t> demands of the system from generator is too expensive and may create problems in system stability, capacitors are used</a:t>
            </a:r>
          </a:p>
          <a:p>
            <a:pPr algn="just"/>
            <a:r>
              <a:rPr lang="en-US" dirty="0" smtClean="0"/>
              <a:t>Capacitor sizes are selected to match the remaining load characteristics from hour to hour</a:t>
            </a:r>
          </a:p>
          <a:p>
            <a:pPr algn="just"/>
            <a:r>
              <a:rPr lang="en-US" dirty="0" smtClean="0"/>
              <a:t>Many utilities apply following thumb rule to determine size of switched capacitors; add switched capacitors until;</a:t>
            </a:r>
            <a:endParaRPr lang="en-US" dirty="0"/>
          </a:p>
        </p:txBody>
      </p:sp>
    </p:spTree>
    <p:extLst>
      <p:ext uri="{BB962C8B-B14F-4D97-AF65-F5344CB8AC3E}">
        <p14:creationId xmlns:p14="http://schemas.microsoft.com/office/powerpoint/2010/main" val="196061275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of reserves</a:t>
            </a:r>
            <a:endParaRPr lang="en-US" dirty="0"/>
          </a:p>
        </p:txBody>
      </p:sp>
      <p:sp>
        <p:nvSpPr>
          <p:cNvPr id="3" name="Content Placeholder 2"/>
          <p:cNvSpPr>
            <a:spLocks noGrp="1"/>
          </p:cNvSpPr>
          <p:nvPr>
            <p:ph idx="1"/>
          </p:nvPr>
        </p:nvSpPr>
        <p:spPr/>
        <p:txBody>
          <a:bodyPr/>
          <a:lstStyle/>
          <a:p>
            <a:pPr algn="just"/>
            <a:r>
              <a:rPr lang="en-US" dirty="0"/>
              <a:t>In a very simple words suppose a plant having 250 MW capacity in which </a:t>
            </a:r>
            <a:r>
              <a:rPr lang="en-US" dirty="0" smtClean="0"/>
              <a:t>initially </a:t>
            </a:r>
            <a:r>
              <a:rPr lang="en-US" dirty="0"/>
              <a:t>50 MW was reserved and the rest of 200 MW </a:t>
            </a:r>
            <a:r>
              <a:rPr lang="en-US" dirty="0" smtClean="0"/>
              <a:t>i.e</a:t>
            </a:r>
            <a:r>
              <a:rPr lang="en-US" dirty="0"/>
              <a:t>. plant capacity from this the maximum demand is 150 MW.</a:t>
            </a:r>
          </a:p>
          <a:p>
            <a:pPr algn="just"/>
            <a:r>
              <a:rPr lang="en-US" dirty="0"/>
              <a:t>Now the 150 MW is cold reserve, 200MW is hot reserve and (200-150) = 50 MW is spinning reserve initially 50 MW saved was firm power.</a:t>
            </a:r>
          </a:p>
          <a:p>
            <a:pPr algn="just"/>
            <a:endParaRPr lang="en-US" dirty="0"/>
          </a:p>
        </p:txBody>
      </p:sp>
    </p:spTree>
    <p:extLst>
      <p:ext uri="{BB962C8B-B14F-4D97-AF65-F5344CB8AC3E}">
        <p14:creationId xmlns:p14="http://schemas.microsoft.com/office/powerpoint/2010/main" val="38899108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552575" y="1920240"/>
            <a:ext cx="9086850" cy="4236720"/>
          </a:xfrm>
          <a:prstGeom prst="rect">
            <a:avLst/>
          </a:prstGeom>
        </p:spPr>
      </p:pic>
    </p:spTree>
    <p:extLst>
      <p:ext uri="{BB962C8B-B14F-4D97-AF65-F5344CB8AC3E}">
        <p14:creationId xmlns:p14="http://schemas.microsoft.com/office/powerpoint/2010/main" val="1676728215"/>
      </p:ext>
    </p:extLst>
  </p:cSld>
  <p:clrMapOvr>
    <a:masterClrMapping/>
  </p:clrMapOvr>
  <p:timing>
    <p:tnLst>
      <p:par>
        <p:cTn id="1" dur="indefinite" restart="never" nodeType="tmRoot"/>
      </p:par>
    </p:tnLst>
  </p:timing>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1825625"/>
            <a:ext cx="10515600" cy="4351338"/>
          </a:xfrm>
          <a:prstGeom prst="rect">
            <a:avLst/>
          </a:prstGeom>
        </p:spPr>
      </p:pic>
    </p:spTree>
    <p:extLst>
      <p:ext uri="{BB962C8B-B14F-4D97-AF65-F5344CB8AC3E}">
        <p14:creationId xmlns:p14="http://schemas.microsoft.com/office/powerpoint/2010/main" val="270617416"/>
      </p:ext>
    </p:extLst>
  </p:cSld>
  <p:clrMapOvr>
    <a:masterClrMapping/>
  </p:clrMapOvr>
  <p:timing>
    <p:tnLst>
      <p:par>
        <p:cTn id="1" dur="indefinite" restart="never" nodeType="tmRoot"/>
      </p:par>
    </p:tnLst>
  </p:timing>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557337" y="3186906"/>
            <a:ext cx="9077325" cy="1628775"/>
          </a:xfrm>
          <a:prstGeom prst="rect">
            <a:avLst/>
          </a:prstGeom>
        </p:spPr>
      </p:pic>
    </p:spTree>
    <p:extLst>
      <p:ext uri="{BB962C8B-B14F-4D97-AF65-F5344CB8AC3E}">
        <p14:creationId xmlns:p14="http://schemas.microsoft.com/office/powerpoint/2010/main" val="3965533648"/>
      </p:ext>
    </p:extLst>
  </p:cSld>
  <p:clrMapOvr>
    <a:masterClrMapping/>
  </p:clrMapOvr>
  <p:timing>
    <p:tnLst>
      <p:par>
        <p:cTn id="1" dur="indefinite" restart="never" nodeType="tmRoot"/>
      </p:par>
    </p:tnLst>
  </p:timing>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538287" y="2453481"/>
            <a:ext cx="9115425" cy="3095625"/>
          </a:xfrm>
          <a:prstGeom prst="rect">
            <a:avLst/>
          </a:prstGeom>
        </p:spPr>
      </p:pic>
    </p:spTree>
    <p:extLst>
      <p:ext uri="{BB962C8B-B14F-4D97-AF65-F5344CB8AC3E}">
        <p14:creationId xmlns:p14="http://schemas.microsoft.com/office/powerpoint/2010/main" val="3531534839"/>
      </p:ext>
    </p:extLst>
  </p:cSld>
  <p:clrMapOvr>
    <a:masterClrMapping/>
  </p:clrMapOvr>
  <p:timing>
    <p:tnLst>
      <p:par>
        <p:cTn id="1" dur="indefinite" restart="never" nodeType="tmRoot"/>
      </p:par>
    </p:tnLst>
  </p:timing>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1690688"/>
            <a:ext cx="10515599" cy="3215481"/>
          </a:xfrm>
          <a:prstGeom prst="rect">
            <a:avLst/>
          </a:prstGeom>
        </p:spPr>
      </p:pic>
    </p:spTree>
    <p:extLst>
      <p:ext uri="{BB962C8B-B14F-4D97-AF65-F5344CB8AC3E}">
        <p14:creationId xmlns:p14="http://schemas.microsoft.com/office/powerpoint/2010/main" val="2574820679"/>
      </p:ext>
    </p:extLst>
  </p:cSld>
  <p:clrMapOvr>
    <a:masterClrMapping/>
  </p:clrMapOvr>
  <p:timing>
    <p:tnLst>
      <p:par>
        <p:cTn id="1" dur="indefinite" restart="never" nodeType="tmRoot"/>
      </p:par>
    </p:tnLst>
  </p:timing>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Economic Justification of Capacitors</a:t>
            </a:r>
            <a:endParaRPr lang="en-US" dirty="0"/>
          </a:p>
        </p:txBody>
      </p:sp>
      <p:pic>
        <p:nvPicPr>
          <p:cNvPr id="4" name="Content Placeholder 3"/>
          <p:cNvPicPr>
            <a:picLocks noGrp="1" noChangeAspect="1"/>
          </p:cNvPicPr>
          <p:nvPr>
            <p:ph idx="1"/>
          </p:nvPr>
        </p:nvPicPr>
        <p:blipFill>
          <a:blip r:embed="rId2"/>
          <a:stretch>
            <a:fillRect/>
          </a:stretch>
        </p:blipFill>
        <p:spPr>
          <a:xfrm>
            <a:off x="1158240" y="2133600"/>
            <a:ext cx="9753600" cy="2238375"/>
          </a:xfrm>
          <a:prstGeom prst="rect">
            <a:avLst/>
          </a:prstGeom>
        </p:spPr>
      </p:pic>
    </p:spTree>
    <p:extLst>
      <p:ext uri="{BB962C8B-B14F-4D97-AF65-F5344CB8AC3E}">
        <p14:creationId xmlns:p14="http://schemas.microsoft.com/office/powerpoint/2010/main" val="968743711"/>
      </p:ext>
    </p:extLst>
  </p:cSld>
  <p:clrMapOvr>
    <a:masterClrMapping/>
  </p:clrMapOvr>
  <p:timing>
    <p:tnLst>
      <p:par>
        <p:cTn id="1" dur="indefinite" restart="never" nodeType="tmRoot"/>
      </p:par>
    </p:tnLst>
  </p:timing>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2133601"/>
            <a:ext cx="10104120" cy="2634456"/>
          </a:xfrm>
          <a:prstGeom prst="rect">
            <a:avLst/>
          </a:prstGeom>
        </p:spPr>
      </p:pic>
    </p:spTree>
    <p:extLst>
      <p:ext uri="{BB962C8B-B14F-4D97-AF65-F5344CB8AC3E}">
        <p14:creationId xmlns:p14="http://schemas.microsoft.com/office/powerpoint/2010/main" val="2477484358"/>
      </p:ext>
    </p:extLst>
  </p:cSld>
  <p:clrMapOvr>
    <a:masterClrMapping/>
  </p:clrMapOvr>
  <p:timing>
    <p:tnLst>
      <p:par>
        <p:cTn id="1" dur="indefinite" restart="never" nodeType="tmRoot"/>
      </p:par>
    </p:tnLst>
  </p:timing>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2658979"/>
            <a:ext cx="10423357" cy="2280527"/>
          </a:xfrm>
          <a:prstGeom prst="rect">
            <a:avLst/>
          </a:prstGeom>
        </p:spPr>
      </p:pic>
    </p:spTree>
    <p:extLst>
      <p:ext uri="{BB962C8B-B14F-4D97-AF65-F5344CB8AC3E}">
        <p14:creationId xmlns:p14="http://schemas.microsoft.com/office/powerpoint/2010/main" val="94891613"/>
      </p:ext>
    </p:extLst>
  </p:cSld>
  <p:clrMapOvr>
    <a:masterClrMapping/>
  </p:clrMapOvr>
  <p:timing>
    <p:tnLst>
      <p:par>
        <p:cTn id="1" dur="indefinite" restart="never" nodeType="tmRoot"/>
      </p:par>
    </p:tn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related to released generation capacity</a:t>
            </a:r>
            <a:endParaRPr lang="en-US" dirty="0"/>
          </a:p>
        </p:txBody>
      </p:sp>
      <p:pic>
        <p:nvPicPr>
          <p:cNvPr id="4" name="Content Placeholder 3"/>
          <p:cNvPicPr>
            <a:picLocks noGrp="1" noChangeAspect="1"/>
          </p:cNvPicPr>
          <p:nvPr>
            <p:ph idx="1"/>
          </p:nvPr>
        </p:nvPicPr>
        <p:blipFill>
          <a:blip r:embed="rId2"/>
          <a:stretch>
            <a:fillRect/>
          </a:stretch>
        </p:blipFill>
        <p:spPr>
          <a:xfrm>
            <a:off x="1552575" y="2681552"/>
            <a:ext cx="9086850" cy="2571750"/>
          </a:xfrm>
          <a:prstGeom prst="rect">
            <a:avLst/>
          </a:prstGeom>
        </p:spPr>
      </p:pic>
    </p:spTree>
    <p:extLst>
      <p:ext uri="{BB962C8B-B14F-4D97-AF65-F5344CB8AC3E}">
        <p14:creationId xmlns:p14="http://schemas.microsoft.com/office/powerpoint/2010/main" val="213778329"/>
      </p:ext>
    </p:extLst>
  </p:cSld>
  <p:clrMapOvr>
    <a:masterClrMapping/>
  </p:clrMapOvr>
  <p:timing>
    <p:tnLst>
      <p:par>
        <p:cTn id="1" dur="indefinite" restart="never" nodeType="tmRoot"/>
      </p:par>
    </p:tn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633537" y="2372519"/>
            <a:ext cx="8924925" cy="3257550"/>
          </a:xfrm>
          <a:prstGeom prst="rect">
            <a:avLst/>
          </a:prstGeom>
        </p:spPr>
      </p:pic>
    </p:spTree>
    <p:extLst>
      <p:ext uri="{BB962C8B-B14F-4D97-AF65-F5344CB8AC3E}">
        <p14:creationId xmlns:p14="http://schemas.microsoft.com/office/powerpoint/2010/main" val="145706567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smtClean="0"/>
              <a:t>Regression methods are used to obtain short term load forecast which is very important and is required before solving unit commitment and economical load dispatch problems</a:t>
            </a:r>
            <a:endParaRPr lang="en-US" dirty="0"/>
          </a:p>
        </p:txBody>
      </p:sp>
    </p:spTree>
    <p:extLst>
      <p:ext uri="{BB962C8B-B14F-4D97-AF65-F5344CB8AC3E}">
        <p14:creationId xmlns:p14="http://schemas.microsoft.com/office/powerpoint/2010/main" val="3190145380"/>
      </p:ext>
    </p:extLst>
  </p:cSld>
  <p:clrMapOvr>
    <a:masterClrMapping/>
  </p:clrMapOvr>
  <p:timing>
    <p:tnLst>
      <p:par>
        <p:cTn id="1" dur="indefinite" restart="never" nodeType="tmRoot"/>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due to released transmission energy</a:t>
            </a:r>
            <a:endParaRPr lang="en-US" dirty="0"/>
          </a:p>
        </p:txBody>
      </p:sp>
      <p:pic>
        <p:nvPicPr>
          <p:cNvPr id="4" name="Content Placeholder 3"/>
          <p:cNvPicPr>
            <a:picLocks noGrp="1" noChangeAspect="1"/>
          </p:cNvPicPr>
          <p:nvPr>
            <p:ph idx="1"/>
          </p:nvPr>
        </p:nvPicPr>
        <p:blipFill>
          <a:blip r:embed="rId2"/>
          <a:stretch>
            <a:fillRect/>
          </a:stretch>
        </p:blipFill>
        <p:spPr>
          <a:xfrm>
            <a:off x="1581150" y="2512219"/>
            <a:ext cx="9029700" cy="3028950"/>
          </a:xfrm>
          <a:prstGeom prst="rect">
            <a:avLst/>
          </a:prstGeom>
        </p:spPr>
      </p:pic>
    </p:spTree>
    <p:extLst>
      <p:ext uri="{BB962C8B-B14F-4D97-AF65-F5344CB8AC3E}">
        <p14:creationId xmlns:p14="http://schemas.microsoft.com/office/powerpoint/2010/main" val="1955160279"/>
      </p:ext>
    </p:extLst>
  </p:cSld>
  <p:clrMapOvr>
    <a:masterClrMapping/>
  </p:clrMapOvr>
  <p:timing>
    <p:tnLst>
      <p:par>
        <p:cTn id="1" dur="indefinite" restart="never" nodeType="tmRoot"/>
      </p:par>
    </p:tnLst>
  </p:timing>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495425" y="2891631"/>
            <a:ext cx="9201150" cy="2219325"/>
          </a:xfrm>
          <a:prstGeom prst="rect">
            <a:avLst/>
          </a:prstGeom>
        </p:spPr>
      </p:pic>
    </p:spTree>
    <p:extLst>
      <p:ext uri="{BB962C8B-B14F-4D97-AF65-F5344CB8AC3E}">
        <p14:creationId xmlns:p14="http://schemas.microsoft.com/office/powerpoint/2010/main" val="533691552"/>
      </p:ext>
    </p:extLst>
  </p:cSld>
  <p:clrMapOvr>
    <a:masterClrMapping/>
  </p:clrMapOvr>
  <p:timing>
    <p:tnLst>
      <p:par>
        <p:cTn id="1" dur="indefinite" restart="never" nodeType="tmRoot"/>
      </p:par>
    </p:tnLst>
  </p:timing>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due to released distribution substation capacity</a:t>
            </a:r>
            <a:endParaRPr lang="en-US" dirty="0"/>
          </a:p>
        </p:txBody>
      </p:sp>
      <p:pic>
        <p:nvPicPr>
          <p:cNvPr id="4" name="Content Placeholder 3"/>
          <p:cNvPicPr>
            <a:picLocks noGrp="1" noChangeAspect="1"/>
          </p:cNvPicPr>
          <p:nvPr>
            <p:ph idx="1"/>
          </p:nvPr>
        </p:nvPicPr>
        <p:blipFill>
          <a:blip r:embed="rId2"/>
          <a:stretch>
            <a:fillRect/>
          </a:stretch>
        </p:blipFill>
        <p:spPr>
          <a:xfrm>
            <a:off x="1576387" y="2820194"/>
            <a:ext cx="9039225" cy="2362200"/>
          </a:xfrm>
          <a:prstGeom prst="rect">
            <a:avLst/>
          </a:prstGeom>
        </p:spPr>
      </p:pic>
    </p:spTree>
    <p:extLst>
      <p:ext uri="{BB962C8B-B14F-4D97-AF65-F5344CB8AC3E}">
        <p14:creationId xmlns:p14="http://schemas.microsoft.com/office/powerpoint/2010/main" val="3057797207"/>
      </p:ext>
    </p:extLst>
  </p:cSld>
  <p:clrMapOvr>
    <a:masterClrMapping/>
  </p:clrMapOvr>
  <p:timing>
    <p:tnLst>
      <p:par>
        <p:cTn id="1" dur="indefinite" restart="never" nodeType="tmRoot"/>
      </p:par>
    </p:tnLst>
  </p:timing>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604962" y="2724944"/>
            <a:ext cx="8982075" cy="2552700"/>
          </a:xfrm>
          <a:prstGeom prst="rect">
            <a:avLst/>
          </a:prstGeom>
        </p:spPr>
      </p:pic>
    </p:spTree>
    <p:extLst>
      <p:ext uri="{BB962C8B-B14F-4D97-AF65-F5344CB8AC3E}">
        <p14:creationId xmlns:p14="http://schemas.microsoft.com/office/powerpoint/2010/main" val="700745745"/>
      </p:ext>
    </p:extLst>
  </p:cSld>
  <p:clrMapOvr>
    <a:masterClrMapping/>
  </p:clrMapOvr>
  <p:timing>
    <p:tnLst>
      <p:par>
        <p:cTn id="1" dur="indefinite" restart="never" nodeType="tmRoot"/>
      </p:par>
    </p:tnLst>
  </p:timing>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due to reduced energy losses</a:t>
            </a:r>
            <a:endParaRPr lang="en-US" dirty="0"/>
          </a:p>
        </p:txBody>
      </p:sp>
      <p:pic>
        <p:nvPicPr>
          <p:cNvPr id="4" name="Content Placeholder 3"/>
          <p:cNvPicPr>
            <a:picLocks noGrp="1" noChangeAspect="1"/>
          </p:cNvPicPr>
          <p:nvPr>
            <p:ph idx="1"/>
          </p:nvPr>
        </p:nvPicPr>
        <p:blipFill>
          <a:blip r:embed="rId2"/>
          <a:stretch>
            <a:fillRect/>
          </a:stretch>
        </p:blipFill>
        <p:spPr>
          <a:xfrm>
            <a:off x="985838" y="2243138"/>
            <a:ext cx="9582149" cy="2648743"/>
          </a:xfrm>
          <a:prstGeom prst="rect">
            <a:avLst/>
          </a:prstGeom>
        </p:spPr>
      </p:pic>
    </p:spTree>
    <p:extLst>
      <p:ext uri="{BB962C8B-B14F-4D97-AF65-F5344CB8AC3E}">
        <p14:creationId xmlns:p14="http://schemas.microsoft.com/office/powerpoint/2010/main" val="3542958612"/>
      </p:ext>
    </p:extLst>
  </p:cSld>
  <p:clrMapOvr>
    <a:masterClrMapping/>
  </p:clrMapOvr>
  <p:timing>
    <p:tnLst>
      <p:par>
        <p:cTn id="1" dur="indefinite" restart="never" nodeType="tmRoot"/>
      </p:par>
    </p:tnLst>
  </p:timing>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657350" y="2667794"/>
            <a:ext cx="8877300" cy="2667000"/>
          </a:xfrm>
          <a:prstGeom prst="rect">
            <a:avLst/>
          </a:prstGeom>
        </p:spPr>
      </p:pic>
    </p:spTree>
    <p:extLst>
      <p:ext uri="{BB962C8B-B14F-4D97-AF65-F5344CB8AC3E}">
        <p14:creationId xmlns:p14="http://schemas.microsoft.com/office/powerpoint/2010/main" val="2650079695"/>
      </p:ext>
    </p:extLst>
  </p:cSld>
  <p:clrMapOvr>
    <a:masterClrMapping/>
  </p:clrMapOvr>
  <p:timing>
    <p:tnLst>
      <p:par>
        <p:cTn id="1" dur="indefinite" restart="never" nodeType="tmRoot"/>
      </p:par>
    </p:tnLst>
  </p:timing>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Benefits due to reduced voltage drop					</a:t>
            </a:r>
            <a:endParaRPr lang="en-US" dirty="0"/>
          </a:p>
        </p:txBody>
      </p:sp>
      <p:pic>
        <p:nvPicPr>
          <p:cNvPr id="4" name="Content Placeholder 3"/>
          <p:cNvPicPr>
            <a:picLocks noGrp="1" noChangeAspect="1"/>
          </p:cNvPicPr>
          <p:nvPr>
            <p:ph idx="1"/>
          </p:nvPr>
        </p:nvPicPr>
        <p:blipFill>
          <a:blip r:embed="rId2"/>
          <a:stretch>
            <a:fillRect/>
          </a:stretch>
        </p:blipFill>
        <p:spPr>
          <a:xfrm>
            <a:off x="838200" y="2014538"/>
            <a:ext cx="9744075" cy="3558381"/>
          </a:xfrm>
          <a:prstGeom prst="rect">
            <a:avLst/>
          </a:prstGeom>
        </p:spPr>
      </p:pic>
    </p:spTree>
    <p:extLst>
      <p:ext uri="{BB962C8B-B14F-4D97-AF65-F5344CB8AC3E}">
        <p14:creationId xmlns:p14="http://schemas.microsoft.com/office/powerpoint/2010/main" val="2625479149"/>
      </p:ext>
    </p:extLst>
  </p:cSld>
  <p:clrMapOvr>
    <a:masterClrMapping/>
  </p:clrMapOvr>
  <p:timing>
    <p:tnLst>
      <p:par>
        <p:cTn id="1" dur="indefinite" restart="never" nodeType="tmRoot"/>
      </p:par>
    </p:tnLst>
  </p:timing>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1825625"/>
            <a:ext cx="9482442" cy="4351338"/>
          </a:xfrm>
          <a:prstGeom prst="rect">
            <a:avLst/>
          </a:prstGeom>
        </p:spPr>
      </p:pic>
    </p:spTree>
    <p:extLst>
      <p:ext uri="{BB962C8B-B14F-4D97-AF65-F5344CB8AC3E}">
        <p14:creationId xmlns:p14="http://schemas.microsoft.com/office/powerpoint/2010/main" val="1162425536"/>
      </p:ext>
    </p:extLst>
  </p:cSld>
  <p:clrMapOvr>
    <a:masterClrMapping/>
  </p:clrMapOvr>
  <p:timing>
    <p:tnLst>
      <p:par>
        <p:cTn id="1" dur="indefinite" restart="never" nodeType="tmRoot"/>
      </p:par>
    </p:tnLst>
  </p:timing>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1" y="1920081"/>
            <a:ext cx="9853612" cy="4162425"/>
          </a:xfrm>
          <a:prstGeom prst="rect">
            <a:avLst/>
          </a:prstGeom>
        </p:spPr>
      </p:pic>
    </p:spTree>
    <p:extLst>
      <p:ext uri="{BB962C8B-B14F-4D97-AF65-F5344CB8AC3E}">
        <p14:creationId xmlns:p14="http://schemas.microsoft.com/office/powerpoint/2010/main" val="1294988870"/>
      </p:ext>
    </p:extLst>
  </p:cSld>
  <p:clrMapOvr>
    <a:masterClrMapping/>
  </p:clrMapOvr>
  <p:timing>
    <p:tnLst>
      <p:par>
        <p:cTn id="1" dur="indefinite" restart="never" nodeType="tmRoot"/>
      </p:par>
    </p:tnLst>
  </p:timing>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due to released feeder capacity</a:t>
            </a:r>
            <a:endParaRPr lang="en-US" dirty="0"/>
          </a:p>
        </p:txBody>
      </p:sp>
      <p:pic>
        <p:nvPicPr>
          <p:cNvPr id="4" name="Content Placeholder 3"/>
          <p:cNvPicPr>
            <a:picLocks noGrp="1" noChangeAspect="1"/>
          </p:cNvPicPr>
          <p:nvPr>
            <p:ph idx="1"/>
          </p:nvPr>
        </p:nvPicPr>
        <p:blipFill>
          <a:blip r:embed="rId2"/>
          <a:stretch>
            <a:fillRect/>
          </a:stretch>
        </p:blipFill>
        <p:spPr>
          <a:xfrm>
            <a:off x="838200" y="1943894"/>
            <a:ext cx="9801225" cy="4114800"/>
          </a:xfrm>
          <a:prstGeom prst="rect">
            <a:avLst/>
          </a:prstGeom>
        </p:spPr>
      </p:pic>
    </p:spTree>
    <p:extLst>
      <p:ext uri="{BB962C8B-B14F-4D97-AF65-F5344CB8AC3E}">
        <p14:creationId xmlns:p14="http://schemas.microsoft.com/office/powerpoint/2010/main" val="40603565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 of Power systems</a:t>
            </a:r>
            <a:endParaRPr lang="en-US" dirty="0"/>
          </a:p>
        </p:txBody>
      </p:sp>
      <p:sp>
        <p:nvSpPr>
          <p:cNvPr id="3" name="Content Placeholder 2"/>
          <p:cNvSpPr>
            <a:spLocks noGrp="1"/>
          </p:cNvSpPr>
          <p:nvPr>
            <p:ph idx="1"/>
          </p:nvPr>
        </p:nvSpPr>
        <p:spPr/>
        <p:txBody>
          <a:bodyPr>
            <a:normAutofit lnSpcReduction="10000"/>
          </a:bodyPr>
          <a:lstStyle/>
          <a:p>
            <a:pPr algn="just"/>
            <a:r>
              <a:rPr lang="en-US" dirty="0" smtClean="0"/>
              <a:t>Generating stations, transmission lines and the distribution systems are the main components of an electric power system</a:t>
            </a:r>
          </a:p>
          <a:p>
            <a:pPr algn="just"/>
            <a:r>
              <a:rPr lang="en-US" dirty="0" smtClean="0"/>
              <a:t>Generating stations and distribution systems are connected through transmission lines which also connect one power system to another</a:t>
            </a:r>
          </a:p>
          <a:p>
            <a:pPr algn="just"/>
            <a:r>
              <a:rPr lang="en-US" dirty="0" smtClean="0"/>
              <a:t>Distribution system connects all the loads in a particular area to the transmission lines</a:t>
            </a:r>
          </a:p>
          <a:p>
            <a:pPr algn="just"/>
            <a:r>
              <a:rPr lang="en-US" dirty="0"/>
              <a:t>The siting of hydro </a:t>
            </a:r>
            <a:r>
              <a:rPr lang="en-US" dirty="0" smtClean="0"/>
              <a:t>stations is determined by </a:t>
            </a:r>
            <a:r>
              <a:rPr lang="en-US" dirty="0"/>
              <a:t>the natural water power</a:t>
            </a:r>
            <a:br>
              <a:rPr lang="en-US" dirty="0"/>
            </a:br>
            <a:r>
              <a:rPr lang="en-US" dirty="0" smtClean="0"/>
              <a:t>sources.</a:t>
            </a:r>
          </a:p>
          <a:p>
            <a:pPr algn="just"/>
            <a:r>
              <a:rPr lang="en-US" dirty="0" smtClean="0"/>
              <a:t>The choice of </a:t>
            </a:r>
            <a:r>
              <a:rPr lang="en-US" dirty="0"/>
              <a:t>site for </a:t>
            </a:r>
            <a:r>
              <a:rPr lang="en-US" dirty="0" smtClean="0"/>
              <a:t>coal fired thermal stations is </a:t>
            </a:r>
            <a:r>
              <a:rPr lang="en-US" dirty="0"/>
              <a:t>more flexible. </a:t>
            </a:r>
            <a:br>
              <a:rPr lang="en-US" dirty="0"/>
            </a:br>
            <a:endParaRPr lang="en-US" dirty="0"/>
          </a:p>
        </p:txBody>
      </p:sp>
    </p:spTree>
    <p:extLst>
      <p:ext uri="{BB962C8B-B14F-4D97-AF65-F5344CB8AC3E}">
        <p14:creationId xmlns:p14="http://schemas.microsoft.com/office/powerpoint/2010/main" val="95566323"/>
      </p:ext>
    </p:extLst>
  </p:cSld>
  <p:clrMapOvr>
    <a:masterClrMapping/>
  </p:clrMapOvr>
  <p:timing>
    <p:tnLst>
      <p:par>
        <p:cTn id="1" dur="indefinite" restart="never" nodeType="tmRoot"/>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Ferroresonance</a:t>
            </a:r>
            <a:endParaRPr lang="en-US" dirty="0"/>
          </a:p>
        </p:txBody>
      </p:sp>
      <p:sp>
        <p:nvSpPr>
          <p:cNvPr id="3" name="Content Placeholder 2"/>
          <p:cNvSpPr>
            <a:spLocks noGrp="1"/>
          </p:cNvSpPr>
          <p:nvPr>
            <p:ph idx="1"/>
          </p:nvPr>
        </p:nvSpPr>
        <p:spPr/>
        <p:txBody>
          <a:bodyPr>
            <a:normAutofit lnSpcReduction="10000"/>
          </a:bodyPr>
          <a:lstStyle/>
          <a:p>
            <a:pPr algn="just"/>
            <a:r>
              <a:rPr lang="en-US" dirty="0" smtClean="0"/>
              <a:t>It is an oscillatory phenomena caused by interaction of system capacitance with the non linear inductance of a transformer</a:t>
            </a:r>
          </a:p>
          <a:p>
            <a:pPr algn="just"/>
            <a:r>
              <a:rPr lang="en-US" dirty="0" smtClean="0"/>
              <a:t>These capacitive and inductive elements make a series resonant circuit that can generate high </a:t>
            </a:r>
            <a:r>
              <a:rPr lang="en-US" dirty="0"/>
              <a:t>transient or sustained </a:t>
            </a:r>
            <a:r>
              <a:rPr lang="en-US" dirty="0" err="1"/>
              <a:t>overvoltages</a:t>
            </a:r>
            <a:r>
              <a:rPr lang="en-US" dirty="0"/>
              <a:t> which can damage system </a:t>
            </a:r>
            <a:r>
              <a:rPr lang="en-US" dirty="0" smtClean="0"/>
              <a:t>equipment</a:t>
            </a:r>
          </a:p>
          <a:p>
            <a:pPr algn="just"/>
            <a:r>
              <a:rPr lang="en-US" dirty="0" smtClean="0"/>
              <a:t>These </a:t>
            </a:r>
            <a:r>
              <a:rPr lang="en-US" dirty="0" err="1" smtClean="0"/>
              <a:t>overvoltages</a:t>
            </a:r>
            <a:r>
              <a:rPr lang="en-US" dirty="0" smtClean="0"/>
              <a:t> are more likely to take place where a considerable length of cable is connected to an overloaded three phase transformer and single phase switching is done at point remote from transformer</a:t>
            </a:r>
          </a:p>
          <a:p>
            <a:pPr algn="just"/>
            <a:r>
              <a:rPr lang="en-US" dirty="0" smtClean="0"/>
              <a:t>Appropriate preventions are to be taken to reduce damaging of equipment                                                                                      </a:t>
            </a:r>
            <a:endParaRPr lang="en-US" dirty="0"/>
          </a:p>
        </p:txBody>
      </p:sp>
    </p:spTree>
    <p:extLst>
      <p:ext uri="{BB962C8B-B14F-4D97-AF65-F5344CB8AC3E}">
        <p14:creationId xmlns:p14="http://schemas.microsoft.com/office/powerpoint/2010/main" val="2974776274"/>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2586038"/>
            <a:ext cx="10515600" cy="1853406"/>
          </a:xfrm>
          <a:prstGeom prst="rect">
            <a:avLst/>
          </a:prstGeom>
        </p:spPr>
      </p:pic>
    </p:spTree>
    <p:extLst>
      <p:ext uri="{BB962C8B-B14F-4D97-AF65-F5344CB8AC3E}">
        <p14:creationId xmlns:p14="http://schemas.microsoft.com/office/powerpoint/2010/main" val="3051462323"/>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1690689"/>
            <a:ext cx="10515600" cy="3744118"/>
          </a:xfrm>
          <a:prstGeom prst="rect">
            <a:avLst/>
          </a:prstGeom>
        </p:spPr>
      </p:pic>
    </p:spTree>
    <p:extLst>
      <p:ext uri="{BB962C8B-B14F-4D97-AF65-F5344CB8AC3E}">
        <p14:creationId xmlns:p14="http://schemas.microsoft.com/office/powerpoint/2010/main" val="291526578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1839913"/>
            <a:ext cx="10515599" cy="4351338"/>
          </a:xfrm>
          <a:prstGeom prst="rect">
            <a:avLst/>
          </a:prstGeom>
        </p:spPr>
      </p:pic>
    </p:spTree>
    <p:extLst>
      <p:ext uri="{BB962C8B-B14F-4D97-AF65-F5344CB8AC3E}">
        <p14:creationId xmlns:p14="http://schemas.microsoft.com/office/powerpoint/2010/main" val="1277138529"/>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837966" y="1825625"/>
            <a:ext cx="8516068" cy="4351338"/>
          </a:xfrm>
          <a:prstGeom prst="rect">
            <a:avLst/>
          </a:prstGeom>
        </p:spPr>
      </p:pic>
    </p:spTree>
    <p:extLst>
      <p:ext uri="{BB962C8B-B14F-4D97-AF65-F5344CB8AC3E}">
        <p14:creationId xmlns:p14="http://schemas.microsoft.com/office/powerpoint/2010/main" val="2774861378"/>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481137" y="2443956"/>
            <a:ext cx="9229725" cy="3114675"/>
          </a:xfrm>
          <a:prstGeom prst="rect">
            <a:avLst/>
          </a:prstGeom>
        </p:spPr>
      </p:pic>
    </p:spTree>
    <p:extLst>
      <p:ext uri="{BB962C8B-B14F-4D97-AF65-F5344CB8AC3E}">
        <p14:creationId xmlns:p14="http://schemas.microsoft.com/office/powerpoint/2010/main" val="1262592224"/>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2911252"/>
            <a:ext cx="10515600" cy="2180083"/>
          </a:xfrm>
          <a:prstGeom prst="rect">
            <a:avLst/>
          </a:prstGeom>
        </p:spPr>
      </p:pic>
      <p:pic>
        <p:nvPicPr>
          <p:cNvPr id="5" name="Picture 4"/>
          <p:cNvPicPr>
            <a:picLocks noChangeAspect="1"/>
          </p:cNvPicPr>
          <p:nvPr/>
        </p:nvPicPr>
        <p:blipFill>
          <a:blip r:embed="rId3"/>
          <a:stretch>
            <a:fillRect/>
          </a:stretch>
        </p:blipFill>
        <p:spPr>
          <a:xfrm>
            <a:off x="838200" y="1479398"/>
            <a:ext cx="10515600" cy="3611937"/>
          </a:xfrm>
          <a:prstGeom prst="rect">
            <a:avLst/>
          </a:prstGeom>
        </p:spPr>
      </p:pic>
    </p:spTree>
    <p:extLst>
      <p:ext uri="{BB962C8B-B14F-4D97-AF65-F5344CB8AC3E}">
        <p14:creationId xmlns:p14="http://schemas.microsoft.com/office/powerpoint/2010/main" val="1031089895"/>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Few Factors </a:t>
            </a:r>
            <a:r>
              <a:rPr lang="en-US" smtClean="0"/>
              <a:t>to avoid </a:t>
            </a:r>
            <a:r>
              <a:rPr lang="en-US" dirty="0" err="1" smtClean="0"/>
              <a:t>Ferroresonance</a:t>
            </a:r>
            <a:endParaRPr lang="en-US" dirty="0"/>
          </a:p>
        </p:txBody>
      </p:sp>
      <p:pic>
        <p:nvPicPr>
          <p:cNvPr id="6" name="Content Placeholder 5"/>
          <p:cNvPicPr>
            <a:picLocks noGrp="1" noChangeAspect="1"/>
          </p:cNvPicPr>
          <p:nvPr>
            <p:ph idx="1"/>
          </p:nvPr>
        </p:nvPicPr>
        <p:blipFill>
          <a:blip r:embed="rId2"/>
          <a:stretch>
            <a:fillRect/>
          </a:stretch>
        </p:blipFill>
        <p:spPr>
          <a:xfrm>
            <a:off x="1062037" y="2501106"/>
            <a:ext cx="10067925" cy="3000375"/>
          </a:xfrm>
          <a:prstGeom prst="rect">
            <a:avLst/>
          </a:prstGeom>
        </p:spPr>
      </p:pic>
    </p:spTree>
    <p:extLst>
      <p:ext uri="{BB962C8B-B14F-4D97-AF65-F5344CB8AC3E}">
        <p14:creationId xmlns:p14="http://schemas.microsoft.com/office/powerpoint/2010/main" val="402971205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2741491"/>
            <a:ext cx="10515600" cy="2519605"/>
          </a:xfrm>
          <a:prstGeom prst="rect">
            <a:avLst/>
          </a:prstGeom>
        </p:spPr>
      </p:pic>
    </p:spTree>
    <p:extLst>
      <p:ext uri="{BB962C8B-B14F-4D97-AF65-F5344CB8AC3E}">
        <p14:creationId xmlns:p14="http://schemas.microsoft.com/office/powerpoint/2010/main" val="358544925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3206152"/>
            <a:ext cx="10515600" cy="1590283"/>
          </a:xfrm>
          <a:prstGeom prst="rect">
            <a:avLst/>
          </a:prstGeom>
        </p:spPr>
      </p:pic>
    </p:spTree>
    <p:extLst>
      <p:ext uri="{BB962C8B-B14F-4D97-AF65-F5344CB8AC3E}">
        <p14:creationId xmlns:p14="http://schemas.microsoft.com/office/powerpoint/2010/main" val="34805121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r>
              <a:rPr lang="en-US" dirty="0" smtClean="0"/>
              <a:t>The following </a:t>
            </a:r>
            <a:r>
              <a:rPr lang="en-US" dirty="0"/>
              <a:t>two alternatives are </a:t>
            </a:r>
            <a:r>
              <a:rPr lang="en-US" dirty="0" smtClean="0"/>
              <a:t>possible;</a:t>
            </a:r>
          </a:p>
          <a:p>
            <a:r>
              <a:rPr lang="en-US" dirty="0" smtClean="0"/>
              <a:t>1- power stations may </a:t>
            </a:r>
            <a:r>
              <a:rPr lang="en-US" dirty="0"/>
              <a:t>be built </a:t>
            </a:r>
            <a:r>
              <a:rPr lang="en-US" dirty="0" smtClean="0"/>
              <a:t>close to </a:t>
            </a:r>
            <a:r>
              <a:rPr lang="en-US" dirty="0"/>
              <a:t>coal </a:t>
            </a:r>
            <a:r>
              <a:rPr lang="en-US" dirty="0" smtClean="0"/>
              <a:t>mines (called pit head stations) and </a:t>
            </a:r>
            <a:r>
              <a:rPr lang="en-US" dirty="0"/>
              <a:t>electric energy is </a:t>
            </a:r>
            <a:r>
              <a:rPr lang="en-US" dirty="0" smtClean="0"/>
              <a:t>evacuated over transmission lines </a:t>
            </a:r>
            <a:r>
              <a:rPr lang="en-US" dirty="0"/>
              <a:t>to the </a:t>
            </a:r>
            <a:r>
              <a:rPr lang="en-US" dirty="0" smtClean="0"/>
              <a:t>load </a:t>
            </a:r>
            <a:r>
              <a:rPr lang="en-US" dirty="0" err="1" smtClean="0"/>
              <a:t>centres</a:t>
            </a:r>
            <a:r>
              <a:rPr lang="en-US" dirty="0" smtClean="0"/>
              <a:t>.</a:t>
            </a:r>
          </a:p>
          <a:p>
            <a:r>
              <a:rPr lang="en-US" dirty="0" smtClean="0"/>
              <a:t>2-  </a:t>
            </a:r>
            <a:r>
              <a:rPr lang="en-US" dirty="0"/>
              <a:t>power </a:t>
            </a:r>
            <a:r>
              <a:rPr lang="en-US" dirty="0" smtClean="0"/>
              <a:t>stations may </a:t>
            </a:r>
            <a:r>
              <a:rPr lang="en-US" dirty="0"/>
              <a:t>be built close to the load </a:t>
            </a:r>
            <a:r>
              <a:rPr lang="en-US" dirty="0" err="1" smtClean="0"/>
              <a:t>centres</a:t>
            </a:r>
            <a:r>
              <a:rPr lang="en-US" dirty="0" smtClean="0"/>
              <a:t> and </a:t>
            </a:r>
            <a:r>
              <a:rPr lang="en-US" dirty="0"/>
              <a:t>coal is</a:t>
            </a:r>
            <a:br>
              <a:rPr lang="en-US" dirty="0"/>
            </a:br>
            <a:r>
              <a:rPr lang="en-US" dirty="0" smtClean="0"/>
              <a:t>transported to </a:t>
            </a:r>
            <a:r>
              <a:rPr lang="en-US" dirty="0"/>
              <a:t>them from the mines by rail road </a:t>
            </a:r>
            <a:endParaRPr lang="en-US" dirty="0" smtClean="0"/>
          </a:p>
          <a:p>
            <a:r>
              <a:rPr lang="en-US" dirty="0"/>
              <a:t>In practice</a:t>
            </a:r>
            <a:r>
              <a:rPr lang="en-US" dirty="0" smtClean="0"/>
              <a:t>, however, power stations siting will depend upon many factors like technical</a:t>
            </a:r>
            <a:r>
              <a:rPr lang="en-US" dirty="0"/>
              <a:t>, economical and environmental </a:t>
            </a:r>
            <a:endParaRPr lang="en-US" dirty="0" smtClean="0"/>
          </a:p>
          <a:p>
            <a:r>
              <a:rPr lang="en-US" dirty="0" smtClean="0"/>
              <a:t>As it is considerably cheaper to transport bulk electric energy over extra high voltage transmission lines than to transport equivalent quantities of coal over rail road</a:t>
            </a: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4157741147"/>
      </p:ext>
    </p:extLst>
  </p:cSld>
  <p:clrMapOvr>
    <a:masterClrMapping/>
  </p:clrMapOvr>
  <p:timing>
    <p:tnLst>
      <p:par>
        <p:cTn id="1" dur="indefinite" restart="never" nodeType="tmRoot"/>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2980754"/>
            <a:ext cx="10515600" cy="2041079"/>
          </a:xfrm>
          <a:prstGeom prst="rect">
            <a:avLst/>
          </a:prstGeom>
        </p:spPr>
      </p:pic>
    </p:spTree>
    <p:extLst>
      <p:ext uri="{BB962C8B-B14F-4D97-AF65-F5344CB8AC3E}">
        <p14:creationId xmlns:p14="http://schemas.microsoft.com/office/powerpoint/2010/main" val="2500726249"/>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Exciting current increases dramatically</a:t>
            </a:r>
          </a:p>
          <a:p>
            <a:endParaRPr lang="en-US" dirty="0"/>
          </a:p>
        </p:txBody>
      </p:sp>
      <p:pic>
        <p:nvPicPr>
          <p:cNvPr id="4" name="Picture 3"/>
          <p:cNvPicPr>
            <a:picLocks noChangeAspect="1"/>
          </p:cNvPicPr>
          <p:nvPr/>
        </p:nvPicPr>
        <p:blipFill>
          <a:blip r:embed="rId2"/>
          <a:stretch>
            <a:fillRect/>
          </a:stretch>
        </p:blipFill>
        <p:spPr>
          <a:xfrm>
            <a:off x="2481439" y="2457450"/>
            <a:ext cx="6886222" cy="4119938"/>
          </a:xfrm>
          <a:prstGeom prst="rect">
            <a:avLst/>
          </a:prstGeom>
        </p:spPr>
      </p:pic>
    </p:spTree>
    <p:extLst>
      <p:ext uri="{BB962C8B-B14F-4D97-AF65-F5344CB8AC3E}">
        <p14:creationId xmlns:p14="http://schemas.microsoft.com/office/powerpoint/2010/main" val="574194886"/>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lecture</a:t>
            </a:r>
            <a:endParaRPr lang="en-US" dirty="0"/>
          </a:p>
        </p:txBody>
      </p:sp>
      <p:sp>
        <p:nvSpPr>
          <p:cNvPr id="3" name="Content Placeholder 2"/>
          <p:cNvSpPr>
            <a:spLocks noGrp="1"/>
          </p:cNvSpPr>
          <p:nvPr>
            <p:ph idx="1"/>
          </p:nvPr>
        </p:nvSpPr>
        <p:spPr/>
        <p:txBody>
          <a:bodyPr/>
          <a:lstStyle/>
          <a:p>
            <a:r>
              <a:rPr lang="en-US" dirty="0" smtClean="0"/>
              <a:t>Underground cables on the availability of time </a:t>
            </a:r>
            <a:r>
              <a:rPr lang="en-US" b="1" i="1" dirty="0" smtClean="0">
                <a:solidFill>
                  <a:srgbClr val="FF0000"/>
                </a:solidFill>
              </a:rPr>
              <a:t>OTHERWISE</a:t>
            </a:r>
          </a:p>
          <a:p>
            <a:r>
              <a:rPr lang="en-US" dirty="0" smtClean="0"/>
              <a:t>End of Course</a:t>
            </a:r>
          </a:p>
          <a:p>
            <a:r>
              <a:rPr lang="en-US" dirty="0" smtClean="0"/>
              <a:t>End Exam will be conducted from slide 7 to onwards+ assignments and class notes </a:t>
            </a:r>
            <a:endParaRPr lang="en-US" dirty="0"/>
          </a:p>
        </p:txBody>
      </p:sp>
    </p:spTree>
    <p:extLst>
      <p:ext uri="{BB962C8B-B14F-4D97-AF65-F5344CB8AC3E}">
        <p14:creationId xmlns:p14="http://schemas.microsoft.com/office/powerpoint/2010/main" val="4878592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As </a:t>
            </a:r>
            <a:r>
              <a:rPr lang="en-US" dirty="0" smtClean="0"/>
              <a:t>nuclear stations are </a:t>
            </a:r>
            <a:r>
              <a:rPr lang="en-US" dirty="0"/>
              <a:t>not </a:t>
            </a:r>
            <a:r>
              <a:rPr lang="en-US" dirty="0" smtClean="0"/>
              <a:t>constrained by </a:t>
            </a:r>
            <a:r>
              <a:rPr lang="en-US" dirty="0"/>
              <a:t>the </a:t>
            </a:r>
            <a:r>
              <a:rPr lang="en-US" dirty="0" smtClean="0"/>
              <a:t>problems of </a:t>
            </a:r>
            <a:r>
              <a:rPr lang="en-US" dirty="0"/>
              <a:t>fuel </a:t>
            </a:r>
            <a:r>
              <a:rPr lang="en-US" dirty="0" smtClean="0"/>
              <a:t>transport and </a:t>
            </a:r>
            <a:r>
              <a:rPr lang="en-US" dirty="0"/>
              <a:t>air pollution, a greater flexibility exists in their siting, so that </a:t>
            </a:r>
            <a:r>
              <a:rPr lang="en-US" dirty="0" smtClean="0"/>
              <a:t>these stations are located close to load </a:t>
            </a:r>
            <a:r>
              <a:rPr lang="en-US" dirty="0" err="1" smtClean="0"/>
              <a:t>centres</a:t>
            </a:r>
            <a:r>
              <a:rPr lang="en-US" dirty="0" smtClean="0"/>
              <a:t> while avoiding high density pollution areas to reduce the </a:t>
            </a:r>
            <a:r>
              <a:rPr lang="en-US" dirty="0"/>
              <a:t>risks, </a:t>
            </a:r>
            <a:r>
              <a:rPr lang="en-US" dirty="0" smtClean="0"/>
              <a:t>however remote, of radioactivity leakage</a:t>
            </a:r>
          </a:p>
          <a:p>
            <a:r>
              <a:rPr lang="en-US" dirty="0" smtClean="0"/>
              <a:t> Electric power is generated at a voltage of 11 to 25 kV which then is stepped up to the transmission levels in the range of 66 to 765 kV</a:t>
            </a:r>
          </a:p>
          <a:p>
            <a:r>
              <a:rPr lang="en-US" dirty="0" smtClean="0"/>
              <a:t>Voltages are expected to rise to 800 kV in the near future</a:t>
            </a:r>
            <a:r>
              <a:rPr lang="en-US" dirty="0"/>
              <a:t/>
            </a:r>
            <a:br>
              <a:rPr lang="en-US" dirty="0"/>
            </a:br>
            <a:endParaRPr lang="en-US" dirty="0"/>
          </a:p>
        </p:txBody>
      </p:sp>
    </p:spTree>
    <p:extLst>
      <p:ext uri="{BB962C8B-B14F-4D97-AF65-F5344CB8AC3E}">
        <p14:creationId xmlns:p14="http://schemas.microsoft.com/office/powerpoint/2010/main" val="21051298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700089" y="1881981"/>
            <a:ext cx="8243886" cy="4238625"/>
          </a:xfrm>
          <a:prstGeom prst="rect">
            <a:avLst/>
          </a:prstGeom>
        </p:spPr>
      </p:pic>
    </p:spTree>
    <p:extLst>
      <p:ext uri="{BB962C8B-B14F-4D97-AF65-F5344CB8AC3E}">
        <p14:creationId xmlns:p14="http://schemas.microsoft.com/office/powerpoint/2010/main" val="35844778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Distribution System Planning</a:t>
            </a:r>
            <a:endParaRPr lang="en-US" dirty="0"/>
          </a:p>
        </p:txBody>
      </p:sp>
      <p:sp>
        <p:nvSpPr>
          <p:cNvPr id="3" name="Content Placeholder 2"/>
          <p:cNvSpPr>
            <a:spLocks noGrp="1"/>
          </p:cNvSpPr>
          <p:nvPr>
            <p:ph idx="1"/>
          </p:nvPr>
        </p:nvSpPr>
        <p:spPr/>
        <p:txBody>
          <a:bodyPr>
            <a:normAutofit lnSpcReduction="10000"/>
          </a:bodyPr>
          <a:lstStyle/>
          <a:p>
            <a:pPr algn="just"/>
            <a:r>
              <a:rPr lang="en-US" dirty="0" smtClean="0"/>
              <a:t>System planning is essential to ensure the 100% safe and appropriate power system operation</a:t>
            </a:r>
          </a:p>
          <a:p>
            <a:pPr algn="just"/>
            <a:r>
              <a:rPr lang="en-US" dirty="0" smtClean="0"/>
              <a:t>In the past, the planning for the other portions of electric power system and distribution system frequently had been authorized at the company division level without review of or coordination with long range plans</a:t>
            </a:r>
          </a:p>
          <a:p>
            <a:pPr algn="just"/>
            <a:r>
              <a:rPr lang="en-US" dirty="0" smtClean="0"/>
              <a:t>As a result increasing cost of energy, equipment and labor </a:t>
            </a:r>
            <a:r>
              <a:rPr lang="en-US" dirty="0" err="1" smtClean="0"/>
              <a:t>etc</a:t>
            </a:r>
            <a:r>
              <a:rPr lang="en-US" dirty="0" smtClean="0"/>
              <a:t> is encountered</a:t>
            </a:r>
          </a:p>
          <a:p>
            <a:pPr algn="just"/>
            <a:r>
              <a:rPr lang="en-US" dirty="0" smtClean="0"/>
              <a:t>The distribution system is particularly important to an electrical utility for two reasons; (</a:t>
            </a:r>
            <a:r>
              <a:rPr lang="en-US" dirty="0" err="1" smtClean="0"/>
              <a:t>i</a:t>
            </a:r>
            <a:r>
              <a:rPr lang="en-US" dirty="0" smtClean="0"/>
              <a:t>) its close proximity to ultimate customer and (ii) its investment cost</a:t>
            </a:r>
            <a:endParaRPr lang="en-US" dirty="0"/>
          </a:p>
        </p:txBody>
      </p:sp>
    </p:spTree>
    <p:extLst>
      <p:ext uri="{BB962C8B-B14F-4D97-AF65-F5344CB8AC3E}">
        <p14:creationId xmlns:p14="http://schemas.microsoft.com/office/powerpoint/2010/main" val="37786270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The first stepdown of voltage from transmission level is at the bulk power substation, where the reduction is to range of 33 to 132 KV depending on transmission line voltage</a:t>
            </a:r>
          </a:p>
          <a:p>
            <a:r>
              <a:rPr lang="en-US" dirty="0" smtClean="0"/>
              <a:t>Next step down voltage is at distribution substation</a:t>
            </a:r>
          </a:p>
          <a:p>
            <a:r>
              <a:rPr lang="en-US" dirty="0" smtClean="0"/>
              <a:t>11 KV/440V three phase and 230 volts single phase</a:t>
            </a:r>
            <a:endParaRPr lang="en-US" dirty="0"/>
          </a:p>
        </p:txBody>
      </p:sp>
    </p:spTree>
    <p:extLst>
      <p:ext uri="{BB962C8B-B14F-4D97-AF65-F5344CB8AC3E}">
        <p14:creationId xmlns:p14="http://schemas.microsoft.com/office/powerpoint/2010/main" val="213117870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Conventional Sources of Electric Energy</a:t>
            </a:r>
            <a:endParaRPr lang="en-US" dirty="0"/>
          </a:p>
        </p:txBody>
      </p:sp>
      <p:sp>
        <p:nvSpPr>
          <p:cNvPr id="3" name="Content Placeholder 2"/>
          <p:cNvSpPr>
            <a:spLocks noGrp="1"/>
          </p:cNvSpPr>
          <p:nvPr>
            <p:ph idx="1"/>
          </p:nvPr>
        </p:nvSpPr>
        <p:spPr/>
        <p:txBody>
          <a:bodyPr>
            <a:normAutofit/>
          </a:bodyPr>
          <a:lstStyle/>
          <a:p>
            <a:r>
              <a:rPr lang="en-US" dirty="0" smtClean="0"/>
              <a:t>Thermal and hydro generations are the main conventional sources of Electric energy</a:t>
            </a:r>
          </a:p>
          <a:p>
            <a:r>
              <a:rPr lang="en-US" dirty="0" smtClean="0"/>
              <a:t>The necessity to </a:t>
            </a:r>
            <a:r>
              <a:rPr lang="en-US" dirty="0"/>
              <a:t>conserve </a:t>
            </a:r>
            <a:r>
              <a:rPr lang="en-US" dirty="0" smtClean="0"/>
              <a:t>fossil </a:t>
            </a:r>
            <a:r>
              <a:rPr lang="en-US" dirty="0"/>
              <a:t>fuels has </a:t>
            </a:r>
            <a:r>
              <a:rPr lang="en-US" dirty="0" smtClean="0"/>
              <a:t>forced scientists </a:t>
            </a:r>
            <a:r>
              <a:rPr lang="en-US" dirty="0"/>
              <a:t>and technologists across the world to search for </a:t>
            </a:r>
            <a:r>
              <a:rPr lang="en-US" dirty="0" smtClean="0"/>
              <a:t>unconventional sources of </a:t>
            </a:r>
            <a:r>
              <a:rPr lang="en-US" dirty="0"/>
              <a:t>electric </a:t>
            </a:r>
            <a:r>
              <a:rPr lang="en-US" dirty="0" smtClean="0"/>
              <a:t>energy</a:t>
            </a:r>
          </a:p>
          <a:p>
            <a:r>
              <a:rPr lang="en-US" dirty="0" smtClean="0"/>
              <a:t>Some of </a:t>
            </a:r>
            <a:r>
              <a:rPr lang="en-US" dirty="0"/>
              <a:t>the </a:t>
            </a:r>
            <a:r>
              <a:rPr lang="en-US" dirty="0" smtClean="0"/>
              <a:t>sources being </a:t>
            </a:r>
            <a:r>
              <a:rPr lang="en-US" dirty="0"/>
              <a:t>explored are solar, </a:t>
            </a:r>
            <a:r>
              <a:rPr lang="en-US" dirty="0" smtClean="0"/>
              <a:t>wind and tidal</a:t>
            </a:r>
          </a:p>
          <a:p>
            <a:r>
              <a:rPr lang="en-US" dirty="0" smtClean="0"/>
              <a:t>The conventional and some of </a:t>
            </a:r>
            <a:r>
              <a:rPr lang="en-US" dirty="0"/>
              <a:t>the </a:t>
            </a:r>
            <a:r>
              <a:rPr lang="en-US" dirty="0" smtClean="0"/>
              <a:t>unconventional sources and</a:t>
            </a:r>
            <a:r>
              <a:rPr lang="en-US" dirty="0"/>
              <a:t/>
            </a:r>
            <a:br>
              <a:rPr lang="en-US" dirty="0"/>
            </a:br>
            <a:r>
              <a:rPr lang="en-US" dirty="0" smtClean="0"/>
              <a:t>techniques of energy generation are briefly surveyed here with </a:t>
            </a:r>
            <a:r>
              <a:rPr lang="en-US" dirty="0"/>
              <a:t>a </a:t>
            </a:r>
            <a:r>
              <a:rPr lang="en-US" dirty="0" smtClean="0"/>
              <a:t>stress on future trends </a:t>
            </a:r>
            <a:r>
              <a:rPr lang="en-US" dirty="0"/>
              <a:t/>
            </a:r>
            <a:br>
              <a:rPr lang="en-US" dirty="0"/>
            </a:br>
            <a:endParaRPr lang="en-US" dirty="0"/>
          </a:p>
        </p:txBody>
      </p:sp>
    </p:spTree>
    <p:extLst>
      <p:ext uri="{BB962C8B-B14F-4D97-AF65-F5344CB8AC3E}">
        <p14:creationId xmlns:p14="http://schemas.microsoft.com/office/powerpoint/2010/main" val="111027131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Thermal Power Stations</a:t>
            </a:r>
            <a:endParaRPr lang="en-US" dirty="0"/>
          </a:p>
        </p:txBody>
      </p:sp>
      <p:sp>
        <p:nvSpPr>
          <p:cNvPr id="3" name="Content Placeholder 2"/>
          <p:cNvSpPr>
            <a:spLocks noGrp="1"/>
          </p:cNvSpPr>
          <p:nvPr>
            <p:ph idx="1"/>
          </p:nvPr>
        </p:nvSpPr>
        <p:spPr/>
        <p:txBody>
          <a:bodyPr>
            <a:normAutofit fontScale="85000" lnSpcReduction="20000"/>
          </a:bodyPr>
          <a:lstStyle/>
          <a:p>
            <a:pPr algn="just"/>
            <a:r>
              <a:rPr lang="en-US" dirty="0"/>
              <a:t>The </a:t>
            </a:r>
            <a:r>
              <a:rPr lang="en-US" dirty="0" smtClean="0"/>
              <a:t>heat released during </a:t>
            </a:r>
            <a:r>
              <a:rPr lang="en-US" dirty="0"/>
              <a:t>the </a:t>
            </a:r>
            <a:r>
              <a:rPr lang="en-US" dirty="0" smtClean="0"/>
              <a:t>combustion of </a:t>
            </a:r>
            <a:r>
              <a:rPr lang="en-US" dirty="0"/>
              <a:t>coal, oil or </a:t>
            </a:r>
            <a:r>
              <a:rPr lang="en-US" dirty="0" smtClean="0"/>
              <a:t>gases used in </a:t>
            </a:r>
            <a:r>
              <a:rPr lang="en-US" dirty="0"/>
              <a:t>a </a:t>
            </a:r>
            <a:r>
              <a:rPr lang="en-US" dirty="0" smtClean="0"/>
              <a:t>boiler to </a:t>
            </a:r>
            <a:r>
              <a:rPr lang="en-US" dirty="0"/>
              <a:t>raise </a:t>
            </a:r>
            <a:r>
              <a:rPr lang="en-US" dirty="0" smtClean="0"/>
              <a:t>steam</a:t>
            </a:r>
          </a:p>
          <a:p>
            <a:pPr algn="just"/>
            <a:r>
              <a:rPr lang="en-US" dirty="0" smtClean="0"/>
              <a:t>Heat generation is </a:t>
            </a:r>
            <a:r>
              <a:rPr lang="en-US" dirty="0"/>
              <a:t>mostly coal </a:t>
            </a:r>
            <a:r>
              <a:rPr lang="en-US" dirty="0" smtClean="0"/>
              <a:t>based except in small sizes</a:t>
            </a:r>
            <a:r>
              <a:rPr lang="en-US" dirty="0"/>
              <a:t>, </a:t>
            </a:r>
            <a:r>
              <a:rPr lang="en-US" dirty="0" smtClean="0"/>
              <a:t>because of </a:t>
            </a:r>
            <a:r>
              <a:rPr lang="en-US" dirty="0"/>
              <a:t>limited indigenous production of </a:t>
            </a:r>
            <a:r>
              <a:rPr lang="en-US" dirty="0" smtClean="0"/>
              <a:t>oil</a:t>
            </a:r>
          </a:p>
          <a:p>
            <a:pPr algn="just"/>
            <a:r>
              <a:rPr lang="en-US" dirty="0" smtClean="0"/>
              <a:t>Therefore</a:t>
            </a:r>
            <a:r>
              <a:rPr lang="en-US" dirty="0"/>
              <a:t>, </a:t>
            </a:r>
            <a:r>
              <a:rPr lang="en-US" dirty="0" smtClean="0"/>
              <a:t>coal-fired </a:t>
            </a:r>
            <a:r>
              <a:rPr lang="en-US" dirty="0"/>
              <a:t>boilers for raising </a:t>
            </a:r>
            <a:r>
              <a:rPr lang="en-US" dirty="0" smtClean="0"/>
              <a:t>steam to </a:t>
            </a:r>
            <a:r>
              <a:rPr lang="en-US" dirty="0"/>
              <a:t>be used in a turbine </a:t>
            </a:r>
            <a:r>
              <a:rPr lang="en-US" dirty="0" smtClean="0"/>
              <a:t>for electric </a:t>
            </a:r>
            <a:r>
              <a:rPr lang="en-US" dirty="0"/>
              <a:t>generation </a:t>
            </a:r>
            <a:endParaRPr lang="en-US" dirty="0" smtClean="0"/>
          </a:p>
          <a:p>
            <a:pPr algn="just"/>
            <a:r>
              <a:rPr lang="en-US" dirty="0"/>
              <a:t>The chemical energy stored in coal is transformed into electric energy in</a:t>
            </a:r>
            <a:br>
              <a:rPr lang="en-US" dirty="0"/>
            </a:br>
            <a:r>
              <a:rPr lang="en-US" dirty="0"/>
              <a:t>thermal power </a:t>
            </a:r>
            <a:r>
              <a:rPr lang="en-US" dirty="0" smtClean="0"/>
              <a:t>plants</a:t>
            </a:r>
          </a:p>
          <a:p>
            <a:pPr algn="just"/>
            <a:r>
              <a:rPr lang="en-US" dirty="0" smtClean="0"/>
              <a:t>The </a:t>
            </a:r>
            <a:r>
              <a:rPr lang="en-US" dirty="0"/>
              <a:t>heat </a:t>
            </a:r>
            <a:r>
              <a:rPr lang="en-US" dirty="0" smtClean="0"/>
              <a:t>released by </a:t>
            </a:r>
            <a:r>
              <a:rPr lang="en-US" dirty="0"/>
              <a:t>the </a:t>
            </a:r>
            <a:r>
              <a:rPr lang="en-US" dirty="0" smtClean="0"/>
              <a:t>combustion of </a:t>
            </a:r>
            <a:r>
              <a:rPr lang="en-US" dirty="0"/>
              <a:t>coal </a:t>
            </a:r>
            <a:r>
              <a:rPr lang="en-US" dirty="0" smtClean="0"/>
              <a:t>produces steam in </a:t>
            </a:r>
            <a:r>
              <a:rPr lang="en-US" dirty="0"/>
              <a:t>a boiler at high </a:t>
            </a:r>
            <a:r>
              <a:rPr lang="en-US" dirty="0" smtClean="0"/>
              <a:t>pressure and temperature, which </a:t>
            </a:r>
            <a:r>
              <a:rPr lang="en-US" dirty="0"/>
              <a:t>when </a:t>
            </a:r>
            <a:r>
              <a:rPr lang="en-US" dirty="0" smtClean="0"/>
              <a:t>passed through a steam turbine </a:t>
            </a:r>
            <a:r>
              <a:rPr lang="en-US" dirty="0"/>
              <a:t>gives off </a:t>
            </a:r>
            <a:r>
              <a:rPr lang="en-US" dirty="0" smtClean="0"/>
              <a:t>some of </a:t>
            </a:r>
            <a:r>
              <a:rPr lang="en-US" dirty="0"/>
              <a:t>its internal energy </a:t>
            </a:r>
            <a:r>
              <a:rPr lang="en-US" dirty="0" smtClean="0"/>
              <a:t>as mechanical energy </a:t>
            </a: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210528044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The axial-flow </a:t>
            </a:r>
            <a:r>
              <a:rPr lang="en-US" dirty="0"/>
              <a:t>type of turbine is normally </a:t>
            </a:r>
            <a:r>
              <a:rPr lang="en-US" dirty="0" smtClean="0"/>
              <a:t>used with several cylinders </a:t>
            </a:r>
            <a:r>
              <a:rPr lang="en-US" dirty="0"/>
              <a:t>on the </a:t>
            </a:r>
            <a:r>
              <a:rPr lang="en-US" dirty="0" smtClean="0"/>
              <a:t>same shaft</a:t>
            </a:r>
          </a:p>
          <a:p>
            <a:r>
              <a:rPr lang="en-US" dirty="0" smtClean="0"/>
              <a:t>The steam turbine acts as a </a:t>
            </a:r>
            <a:r>
              <a:rPr lang="en-US" dirty="0"/>
              <a:t>prime mover and drives </a:t>
            </a:r>
            <a:r>
              <a:rPr lang="en-US" dirty="0" smtClean="0"/>
              <a:t>the electric generator (alternator)</a:t>
            </a:r>
          </a:p>
          <a:p>
            <a:r>
              <a:rPr lang="en-US" dirty="0" smtClean="0"/>
              <a:t>A </a:t>
            </a:r>
            <a:r>
              <a:rPr lang="en-US" dirty="0"/>
              <a:t>simple </a:t>
            </a:r>
            <a:r>
              <a:rPr lang="en-US" dirty="0" smtClean="0"/>
              <a:t>schematic diagram </a:t>
            </a:r>
            <a:r>
              <a:rPr lang="en-US" dirty="0"/>
              <a:t>of a coal fired </a:t>
            </a:r>
            <a:r>
              <a:rPr lang="en-US" dirty="0" smtClean="0"/>
              <a:t>thermal plant </a:t>
            </a:r>
            <a:r>
              <a:rPr lang="en-US" dirty="0"/>
              <a:t>is shown</a:t>
            </a:r>
            <a:br>
              <a:rPr lang="en-US" dirty="0"/>
            </a:br>
            <a:r>
              <a:rPr lang="en-US" dirty="0"/>
              <a:t>in Fig. </a:t>
            </a:r>
            <a:r>
              <a:rPr lang="en-US" dirty="0" smtClean="0"/>
              <a:t>in next slide; </a:t>
            </a:r>
            <a:r>
              <a:rPr lang="en-US" dirty="0" err="1" smtClean="0"/>
              <a:t>pulvirizer</a:t>
            </a:r>
            <a:r>
              <a:rPr lang="en-US" dirty="0" smtClean="0"/>
              <a:t> is used for grind coal</a:t>
            </a:r>
            <a:r>
              <a:rPr lang="en-US" dirty="0"/>
              <a:t/>
            </a:r>
            <a:br>
              <a:rPr lang="en-US" dirty="0"/>
            </a:br>
            <a:endParaRPr lang="en-US" dirty="0"/>
          </a:p>
        </p:txBody>
      </p:sp>
    </p:spTree>
    <p:extLst>
      <p:ext uri="{BB962C8B-B14F-4D97-AF65-F5344CB8AC3E}">
        <p14:creationId xmlns:p14="http://schemas.microsoft.com/office/powerpoint/2010/main" val="373722622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365125"/>
            <a:ext cx="10515600" cy="5811838"/>
          </a:xfrm>
          <a:prstGeom prst="rect">
            <a:avLst/>
          </a:prstGeom>
        </p:spPr>
      </p:pic>
    </p:spTree>
    <p:extLst>
      <p:ext uri="{BB962C8B-B14F-4D97-AF65-F5344CB8AC3E}">
        <p14:creationId xmlns:p14="http://schemas.microsoft.com/office/powerpoint/2010/main" val="320371346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algn="just"/>
            <a:r>
              <a:rPr lang="en-US" dirty="0"/>
              <a:t>The efficiency of the overall </a:t>
            </a:r>
            <a:r>
              <a:rPr lang="en-US" dirty="0" smtClean="0"/>
              <a:t>conversion process is </a:t>
            </a:r>
            <a:r>
              <a:rPr lang="en-US" dirty="0"/>
              <a:t>poor and its </a:t>
            </a:r>
            <a:r>
              <a:rPr lang="en-US" dirty="0" smtClean="0"/>
              <a:t>maximum value </a:t>
            </a:r>
            <a:r>
              <a:rPr lang="en-US" dirty="0"/>
              <a:t>is </a:t>
            </a:r>
            <a:r>
              <a:rPr lang="en-US" dirty="0" smtClean="0"/>
              <a:t>about 40% because of the high heat losses in </a:t>
            </a:r>
            <a:r>
              <a:rPr lang="en-US" dirty="0"/>
              <a:t>the </a:t>
            </a:r>
            <a:r>
              <a:rPr lang="en-US" dirty="0" smtClean="0"/>
              <a:t>combustion gases and the </a:t>
            </a:r>
            <a:r>
              <a:rPr lang="en-US" dirty="0"/>
              <a:t>large quantity of </a:t>
            </a:r>
            <a:r>
              <a:rPr lang="en-US" dirty="0" smtClean="0"/>
              <a:t>heat rejected to </a:t>
            </a:r>
            <a:r>
              <a:rPr lang="en-US" dirty="0"/>
              <a:t>the </a:t>
            </a:r>
            <a:r>
              <a:rPr lang="en-US" dirty="0" smtClean="0"/>
              <a:t>condenser which </a:t>
            </a:r>
            <a:r>
              <a:rPr lang="en-US" dirty="0"/>
              <a:t>has to be </a:t>
            </a:r>
            <a:r>
              <a:rPr lang="en-US" dirty="0" smtClean="0"/>
              <a:t>given off </a:t>
            </a:r>
            <a:r>
              <a:rPr lang="en-US" dirty="0"/>
              <a:t>in cooling towers or into a </a:t>
            </a:r>
            <a:r>
              <a:rPr lang="en-US" dirty="0" smtClean="0"/>
              <a:t>stream/lake </a:t>
            </a:r>
            <a:r>
              <a:rPr lang="en-US" dirty="0"/>
              <a:t>in the </a:t>
            </a:r>
            <a:r>
              <a:rPr lang="en-US" dirty="0" smtClean="0"/>
              <a:t>case of </a:t>
            </a:r>
            <a:r>
              <a:rPr lang="en-US" dirty="0"/>
              <a:t>direct </a:t>
            </a:r>
            <a:r>
              <a:rPr lang="en-US" dirty="0" smtClean="0"/>
              <a:t>condenser cooling</a:t>
            </a:r>
            <a:endParaRPr lang="en-US" dirty="0"/>
          </a:p>
          <a:p>
            <a:pPr algn="just"/>
            <a:r>
              <a:rPr lang="en-US" dirty="0" smtClean="0"/>
              <a:t>The </a:t>
            </a:r>
            <a:r>
              <a:rPr lang="en-US" dirty="0"/>
              <a:t>steam power </a:t>
            </a:r>
            <a:r>
              <a:rPr lang="en-US" dirty="0" smtClean="0"/>
              <a:t>station operates on </a:t>
            </a:r>
            <a:r>
              <a:rPr lang="en-US" dirty="0"/>
              <a:t>the </a:t>
            </a:r>
            <a:r>
              <a:rPr lang="en-US" dirty="0" smtClean="0"/>
              <a:t>Rankine cycle modified to include superheating, feed water heating, and steam reheating</a:t>
            </a:r>
          </a:p>
          <a:p>
            <a:pPr algn="just"/>
            <a:r>
              <a:rPr lang="en-US" dirty="0" smtClean="0"/>
              <a:t>Thermal efficiency can be increased by using steam at highest possible pressure and temperature </a:t>
            </a: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259005805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Rankine Cycle</a:t>
            </a:r>
            <a:endParaRPr lang="en-US" dirty="0"/>
          </a:p>
        </p:txBody>
      </p:sp>
      <p:sp>
        <p:nvSpPr>
          <p:cNvPr id="3" name="Content Placeholder 2"/>
          <p:cNvSpPr>
            <a:spLocks noGrp="1"/>
          </p:cNvSpPr>
          <p:nvPr>
            <p:ph idx="1"/>
          </p:nvPr>
        </p:nvSpPr>
        <p:spPr/>
        <p:txBody>
          <a:bodyPr/>
          <a:lstStyle/>
          <a:p>
            <a:r>
              <a:rPr lang="en-US" dirty="0"/>
              <a:t>The </a:t>
            </a:r>
            <a:r>
              <a:rPr lang="en-US" b="1" dirty="0"/>
              <a:t>Rankine cycle</a:t>
            </a:r>
            <a:r>
              <a:rPr lang="en-US" dirty="0"/>
              <a:t> is an idealized thermodynamic </a:t>
            </a:r>
            <a:r>
              <a:rPr lang="en-US" b="1" dirty="0"/>
              <a:t>cycle</a:t>
            </a:r>
            <a:r>
              <a:rPr lang="en-US" dirty="0"/>
              <a:t> of a heat engine that converts heat into mechanical work while undergoing phase </a:t>
            </a:r>
            <a:r>
              <a:rPr lang="en-US" dirty="0" smtClean="0"/>
              <a:t>change</a:t>
            </a:r>
          </a:p>
          <a:p>
            <a:r>
              <a:rPr lang="en-US" dirty="0"/>
              <a:t>The </a:t>
            </a:r>
            <a:r>
              <a:rPr lang="en-US" b="1" dirty="0"/>
              <a:t>efficiency</a:t>
            </a:r>
            <a:r>
              <a:rPr lang="en-US" dirty="0"/>
              <a:t> of the </a:t>
            </a:r>
            <a:r>
              <a:rPr lang="en-US" b="1" dirty="0"/>
              <a:t>Rankine cycle</a:t>
            </a:r>
            <a:r>
              <a:rPr lang="en-US" dirty="0"/>
              <a:t> is limited by the high heat of vaporization of the working </a:t>
            </a:r>
            <a:r>
              <a:rPr lang="en-US" dirty="0" smtClean="0"/>
              <a:t>fluid</a:t>
            </a:r>
            <a:endParaRPr lang="en-US" dirty="0"/>
          </a:p>
          <a:p>
            <a:r>
              <a:rPr lang="en-US" dirty="0" smtClean="0"/>
              <a:t>This </a:t>
            </a:r>
            <a:r>
              <a:rPr lang="en-US" dirty="0"/>
              <a:t>gives a theoretical maximum Carnot </a:t>
            </a:r>
            <a:r>
              <a:rPr lang="en-US" b="1" dirty="0"/>
              <a:t>efficiency</a:t>
            </a:r>
            <a:r>
              <a:rPr lang="en-US" dirty="0"/>
              <a:t> for the steam turbine alone of about 63.8% compared with an actual overall thermal </a:t>
            </a:r>
            <a:r>
              <a:rPr lang="en-US" b="1" dirty="0"/>
              <a:t>efficiency</a:t>
            </a:r>
            <a:r>
              <a:rPr lang="en-US" dirty="0"/>
              <a:t> of up to 42% for a modern coal-fired power station</a:t>
            </a:r>
          </a:p>
        </p:txBody>
      </p:sp>
    </p:spTree>
    <p:extLst>
      <p:ext uri="{BB962C8B-B14F-4D97-AF65-F5344CB8AC3E}">
        <p14:creationId xmlns:p14="http://schemas.microsoft.com/office/powerpoint/2010/main" val="22828561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Autofit/>
          </a:bodyPr>
          <a:lstStyle/>
          <a:p>
            <a:r>
              <a:rPr lang="en-US" sz="2400" dirty="0"/>
              <a:t>W</a:t>
            </a:r>
            <a:r>
              <a:rPr lang="en-US" sz="2400" dirty="0" smtClean="0"/>
              <a:t>ith steam turbines of </a:t>
            </a:r>
            <a:r>
              <a:rPr lang="en-US" sz="2400" dirty="0"/>
              <a:t>this size, </a:t>
            </a:r>
            <a:r>
              <a:rPr lang="en-US" sz="2400" dirty="0" smtClean="0"/>
              <a:t>additional increase in </a:t>
            </a:r>
            <a:r>
              <a:rPr lang="en-US" sz="2400" dirty="0"/>
              <a:t>efficiency is </a:t>
            </a:r>
            <a:r>
              <a:rPr lang="en-US" sz="2400" dirty="0" smtClean="0"/>
              <a:t>obtained by reheating the </a:t>
            </a:r>
            <a:r>
              <a:rPr lang="en-US" sz="2400" dirty="0"/>
              <a:t>steam after it has been partially expanded by </a:t>
            </a:r>
            <a:r>
              <a:rPr lang="en-US" sz="2400" dirty="0" smtClean="0"/>
              <a:t>an external heater</a:t>
            </a:r>
          </a:p>
          <a:p>
            <a:r>
              <a:rPr lang="en-US" sz="2400" dirty="0" smtClean="0"/>
              <a:t>The reheated steam is then returned to turbine where it is expanded through final state</a:t>
            </a:r>
          </a:p>
          <a:p>
            <a:r>
              <a:rPr lang="en-US" sz="2400" dirty="0"/>
              <a:t>Air and thermal pollution is always </a:t>
            </a:r>
            <a:r>
              <a:rPr lang="en-US" sz="2400" dirty="0" smtClean="0"/>
              <a:t>present in </a:t>
            </a:r>
            <a:r>
              <a:rPr lang="en-US" sz="2400" dirty="0"/>
              <a:t>a coal fired </a:t>
            </a:r>
            <a:r>
              <a:rPr lang="en-US" sz="2400" dirty="0" smtClean="0"/>
              <a:t>steam plant </a:t>
            </a:r>
          </a:p>
          <a:p>
            <a:r>
              <a:rPr lang="en-US" sz="2400" dirty="0" smtClean="0"/>
              <a:t>The air polluting agents are emitted via exhaust gases and thermal pollution is due rejected heat transferred from condenser to cooling water</a:t>
            </a:r>
          </a:p>
          <a:p>
            <a:r>
              <a:rPr lang="en-US" sz="2400" dirty="0" smtClean="0"/>
              <a:t>Cooling towers </a:t>
            </a:r>
            <a:r>
              <a:rPr lang="en-US" sz="2400" dirty="0"/>
              <a:t>are used in situations where the stream/lake cannot withstand </a:t>
            </a:r>
            <a:r>
              <a:rPr lang="en-US" sz="2400" dirty="0" smtClean="0"/>
              <a:t>the thermal burden without excessive temperature rise</a:t>
            </a:r>
          </a:p>
          <a:p>
            <a:r>
              <a:rPr lang="en-US" sz="2400" dirty="0" smtClean="0"/>
              <a:t>The </a:t>
            </a:r>
            <a:r>
              <a:rPr lang="en-US" sz="2400" dirty="0"/>
              <a:t>problem of air </a:t>
            </a:r>
            <a:r>
              <a:rPr lang="en-US" sz="2400" dirty="0" smtClean="0"/>
              <a:t>pollution can </a:t>
            </a:r>
            <a:r>
              <a:rPr lang="en-US" sz="2400" dirty="0"/>
              <a:t>be minimized through scrubbers and </a:t>
            </a:r>
            <a:r>
              <a:rPr lang="en-US" sz="2400" dirty="0" smtClean="0"/>
              <a:t>electro-static precipitators </a:t>
            </a:r>
            <a:r>
              <a:rPr lang="en-US" sz="2400" dirty="0"/>
              <a:t>and </a:t>
            </a:r>
            <a:r>
              <a:rPr lang="en-US" sz="2400" dirty="0" smtClean="0"/>
              <a:t>by resorting </a:t>
            </a:r>
            <a:r>
              <a:rPr lang="en-US" sz="2400" dirty="0"/>
              <a:t>to minimum emission </a:t>
            </a:r>
            <a:br>
              <a:rPr lang="en-US" sz="2400" dirty="0"/>
            </a:br>
            <a:r>
              <a:rPr lang="en-US" sz="2400" dirty="0"/>
              <a:t/>
            </a:r>
            <a:br>
              <a:rPr lang="en-US" sz="2400" dirty="0"/>
            </a:br>
            <a:endParaRPr lang="en-US" sz="2400" dirty="0" smtClean="0"/>
          </a:p>
          <a:p>
            <a:pPr marL="0" indent="0">
              <a:buNone/>
            </a:pPr>
            <a:r>
              <a:rPr lang="en-US" sz="2400" dirty="0"/>
              <a:t/>
            </a:r>
            <a:br>
              <a:rPr lang="en-US" sz="2400" dirty="0"/>
            </a:br>
            <a:endParaRPr lang="en-US" sz="2400" dirty="0"/>
          </a:p>
        </p:txBody>
      </p:sp>
    </p:spTree>
    <p:extLst>
      <p:ext uri="{BB962C8B-B14F-4D97-AF65-F5344CB8AC3E}">
        <p14:creationId xmlns:p14="http://schemas.microsoft.com/office/powerpoint/2010/main" val="284564945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With increasing availability of natural gas prime movers based on gas turbines have been developed on the lines similar to those used in aircraft</a:t>
            </a:r>
          </a:p>
          <a:p>
            <a:r>
              <a:rPr lang="en-US" dirty="0" smtClean="0"/>
              <a:t>Gas combustion generates high temperature and pressure so that the efficiency of gas turbine is comparable to that of steam turbine</a:t>
            </a:r>
          </a:p>
          <a:p>
            <a:r>
              <a:rPr lang="en-US" dirty="0" smtClean="0"/>
              <a:t>Additional advantage is that the exhaust gas from the turbine still has sufficient heat contents, which is used to raise steam to run a conventional steam turbine coupled to a generator</a:t>
            </a:r>
          </a:p>
          <a:p>
            <a:r>
              <a:rPr lang="en-US" dirty="0" smtClean="0"/>
              <a:t>This is called combined cycle gas turbine (CCGT) as shown in fig in next slide;</a:t>
            </a:r>
            <a:endParaRPr lang="en-US" dirty="0"/>
          </a:p>
        </p:txBody>
      </p:sp>
    </p:spTree>
    <p:extLst>
      <p:ext uri="{BB962C8B-B14F-4D97-AF65-F5344CB8AC3E}">
        <p14:creationId xmlns:p14="http://schemas.microsoft.com/office/powerpoint/2010/main" val="54409230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1" y="365125"/>
            <a:ext cx="10377488" cy="5811838"/>
          </a:xfrm>
          <a:prstGeom prst="rect">
            <a:avLst/>
          </a:prstGeom>
        </p:spPr>
      </p:pic>
    </p:spTree>
    <p:extLst>
      <p:ext uri="{BB962C8B-B14F-4D97-AF65-F5344CB8AC3E}">
        <p14:creationId xmlns:p14="http://schemas.microsoft.com/office/powerpoint/2010/main" val="58497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If distribution system of power supply system is the closest to customer, its failures affect customer more directly than for example failure on transmission and generating systems, which usually do not cause customer service interruptions</a:t>
            </a:r>
          </a:p>
          <a:p>
            <a:r>
              <a:rPr lang="en-US" dirty="0" smtClean="0"/>
              <a:t>Therefore, distribution system planning starts at the customer level</a:t>
            </a:r>
          </a:p>
          <a:p>
            <a:r>
              <a:rPr lang="en-US" dirty="0" smtClean="0"/>
              <a:t>The demand, type, load factor and other customer load characteristics dictate the type of distribution system required</a:t>
            </a:r>
          </a:p>
          <a:p>
            <a:r>
              <a:rPr lang="en-US" dirty="0" smtClean="0"/>
              <a:t>Load factor calculation is shown in next slide</a:t>
            </a:r>
          </a:p>
          <a:p>
            <a:endParaRPr lang="en-US" dirty="0"/>
          </a:p>
        </p:txBody>
      </p:sp>
    </p:spTree>
    <p:extLst>
      <p:ext uri="{BB962C8B-B14F-4D97-AF65-F5344CB8AC3E}">
        <p14:creationId xmlns:p14="http://schemas.microsoft.com/office/powerpoint/2010/main" val="155463600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a:bodyPr>
          <a:lstStyle/>
          <a:p>
            <a:r>
              <a:rPr lang="en-US" dirty="0"/>
              <a:t>A </a:t>
            </a:r>
            <a:r>
              <a:rPr lang="en-US" b="1" dirty="0"/>
              <a:t>heat exchanger</a:t>
            </a:r>
            <a:r>
              <a:rPr lang="en-US" dirty="0"/>
              <a:t> is a device used to transfer heat between two or more </a:t>
            </a:r>
            <a:r>
              <a:rPr lang="en-US" dirty="0" smtClean="0"/>
              <a:t>fluids</a:t>
            </a:r>
          </a:p>
          <a:p>
            <a:r>
              <a:rPr lang="en-US" dirty="0" smtClean="0"/>
              <a:t>The </a:t>
            </a:r>
            <a:r>
              <a:rPr lang="en-US" dirty="0"/>
              <a:t>fluids may be separated by a solid wall to prevent mixing or they may be in direct contact</a:t>
            </a:r>
            <a:endParaRPr lang="en-US" dirty="0" smtClean="0"/>
          </a:p>
          <a:p>
            <a:r>
              <a:rPr lang="en-US" dirty="0" smtClean="0"/>
              <a:t>The  CCGT plant has a fast start of 2-3 min for the gas turbine and about 20 min for the steam turbine</a:t>
            </a:r>
          </a:p>
          <a:p>
            <a:r>
              <a:rPr lang="en-US" dirty="0" smtClean="0"/>
              <a:t>Local storage tanks of gas can be used in case of gas supply interruption</a:t>
            </a:r>
          </a:p>
          <a:p>
            <a:r>
              <a:rPr lang="en-US" dirty="0" smtClean="0"/>
              <a:t>The unit can take up to 10% over load for short periods of time to take care of any emergency </a:t>
            </a:r>
          </a:p>
          <a:p>
            <a:r>
              <a:rPr lang="en-US" dirty="0" smtClean="0"/>
              <a:t>CCGT unit produces 55% of CO2 by a coal/oil fired plant</a:t>
            </a:r>
          </a:p>
          <a:p>
            <a:pPr marL="0" indent="0">
              <a:buNone/>
            </a:pPr>
            <a:endParaRPr lang="en-US" dirty="0"/>
          </a:p>
        </p:txBody>
      </p:sp>
    </p:spTree>
    <p:extLst>
      <p:ext uri="{BB962C8B-B14F-4D97-AF65-F5344CB8AC3E}">
        <p14:creationId xmlns:p14="http://schemas.microsoft.com/office/powerpoint/2010/main" val="18315747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Hydro electric power generation</a:t>
            </a:r>
            <a:endParaRPr lang="en-US" dirty="0"/>
          </a:p>
        </p:txBody>
      </p:sp>
      <p:sp>
        <p:nvSpPr>
          <p:cNvPr id="3" name="Content Placeholder 2"/>
          <p:cNvSpPr>
            <a:spLocks noGrp="1"/>
          </p:cNvSpPr>
          <p:nvPr>
            <p:ph idx="1"/>
          </p:nvPr>
        </p:nvSpPr>
        <p:spPr/>
        <p:txBody>
          <a:bodyPr/>
          <a:lstStyle/>
          <a:p>
            <a:r>
              <a:rPr lang="en-US" dirty="0" smtClean="0"/>
              <a:t>The oldest and cheapest method of power generation is that of utilizing the potential energy of water</a:t>
            </a:r>
          </a:p>
          <a:p>
            <a:r>
              <a:rPr lang="en-US" dirty="0" smtClean="0"/>
              <a:t>The energy is obtained almost free of running cost and is completely pollution free</a:t>
            </a:r>
          </a:p>
          <a:p>
            <a:r>
              <a:rPr lang="en-US" dirty="0" smtClean="0"/>
              <a:t>But it involve high capital cost due to heavy civil engineering work </a:t>
            </a:r>
          </a:p>
          <a:p>
            <a:r>
              <a:rPr lang="en-US" dirty="0" smtClean="0"/>
              <a:t>It involves long gestation period of about five to eight years as compared to four to six years for steam plants</a:t>
            </a:r>
          </a:p>
          <a:p>
            <a:r>
              <a:rPr lang="en-US" dirty="0" smtClean="0"/>
              <a:t>Such plants are multipurpose such as river flood control, storage of irrigation and drinking water etc.</a:t>
            </a:r>
            <a:endParaRPr lang="en-US" dirty="0"/>
          </a:p>
        </p:txBody>
      </p:sp>
    </p:spTree>
    <p:extLst>
      <p:ext uri="{BB962C8B-B14F-4D97-AF65-F5344CB8AC3E}">
        <p14:creationId xmlns:p14="http://schemas.microsoft.com/office/powerpoint/2010/main" val="11459744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r>
              <a:rPr lang="en-US" dirty="0" smtClean="0"/>
              <a:t>A simple block diagram of hydro plant is shown in next slide</a:t>
            </a:r>
          </a:p>
          <a:p>
            <a:r>
              <a:rPr lang="en-US" dirty="0" smtClean="0"/>
              <a:t>The vertical difference between upper reservoir and tail race is called the head</a:t>
            </a:r>
          </a:p>
          <a:p>
            <a:r>
              <a:rPr lang="en-US" dirty="0"/>
              <a:t>Hydro plants are of different types </a:t>
            </a:r>
            <a:r>
              <a:rPr lang="en-US" dirty="0" smtClean="0"/>
              <a:t>such as </a:t>
            </a:r>
            <a:r>
              <a:rPr lang="en-US" dirty="0"/>
              <a:t>run-of-river (use of water as it</a:t>
            </a:r>
            <a:br>
              <a:rPr lang="en-US" dirty="0"/>
            </a:br>
            <a:r>
              <a:rPr lang="en-US" dirty="0"/>
              <a:t>comes), </a:t>
            </a:r>
            <a:r>
              <a:rPr lang="en-US" dirty="0" err="1" smtClean="0"/>
              <a:t>pondage</a:t>
            </a:r>
            <a:r>
              <a:rPr lang="en-US" dirty="0" smtClean="0"/>
              <a:t>  </a:t>
            </a:r>
            <a:r>
              <a:rPr lang="en-US" dirty="0"/>
              <a:t>(medium head) type, and reservoir (high head) type. </a:t>
            </a:r>
            <a:endParaRPr lang="en-US" dirty="0" smtClean="0"/>
          </a:p>
          <a:p>
            <a:r>
              <a:rPr lang="en-US" dirty="0" smtClean="0"/>
              <a:t>The reservoir </a:t>
            </a:r>
            <a:r>
              <a:rPr lang="en-US" dirty="0"/>
              <a:t>type plants are the ones which are employed for bulk power</a:t>
            </a:r>
            <a:br>
              <a:rPr lang="en-US" dirty="0"/>
            </a:br>
            <a:r>
              <a:rPr lang="en-US" dirty="0" smtClean="0"/>
              <a:t>generation</a:t>
            </a:r>
          </a:p>
          <a:p>
            <a:r>
              <a:rPr lang="en-US" dirty="0" smtClean="0"/>
              <a:t>Often</a:t>
            </a:r>
            <a:r>
              <a:rPr lang="en-US" dirty="0"/>
              <a:t>, </a:t>
            </a:r>
            <a:r>
              <a:rPr lang="en-US" dirty="0" smtClean="0"/>
              <a:t>cascaded plants </a:t>
            </a:r>
            <a:r>
              <a:rPr lang="en-US" dirty="0"/>
              <a:t>are </a:t>
            </a:r>
            <a:r>
              <a:rPr lang="en-US" dirty="0" smtClean="0"/>
              <a:t>also constructed</a:t>
            </a:r>
            <a:r>
              <a:rPr lang="en-US" dirty="0"/>
              <a:t>, i.e., on the </a:t>
            </a:r>
            <a:r>
              <a:rPr lang="en-US" dirty="0" smtClean="0"/>
              <a:t>same water</a:t>
            </a:r>
            <a:r>
              <a:rPr lang="en-US" dirty="0"/>
              <a:t/>
            </a:r>
            <a:br>
              <a:rPr lang="en-US" dirty="0"/>
            </a:br>
            <a:r>
              <a:rPr lang="en-US" dirty="0"/>
              <a:t>stream where the </a:t>
            </a:r>
            <a:r>
              <a:rPr lang="en-US" dirty="0" smtClean="0"/>
              <a:t>discharge of </a:t>
            </a:r>
            <a:r>
              <a:rPr lang="en-US" dirty="0"/>
              <a:t>one plant </a:t>
            </a:r>
            <a:r>
              <a:rPr lang="en-US" dirty="0" smtClean="0"/>
              <a:t>becomes the in flow </a:t>
            </a:r>
            <a:r>
              <a:rPr lang="en-US" dirty="0"/>
              <a:t>of a </a:t>
            </a:r>
            <a:r>
              <a:rPr lang="en-US" dirty="0" smtClean="0"/>
              <a:t>down stream plant</a:t>
            </a:r>
            <a:r>
              <a:rPr lang="en-US" dirty="0"/>
              <a:t/>
            </a:r>
            <a:br>
              <a:rPr lang="en-US" dirty="0"/>
            </a:br>
            <a:endParaRPr lang="en-US" dirty="0"/>
          </a:p>
        </p:txBody>
      </p:sp>
    </p:spTree>
    <p:extLst>
      <p:ext uri="{BB962C8B-B14F-4D97-AF65-F5344CB8AC3E}">
        <p14:creationId xmlns:p14="http://schemas.microsoft.com/office/powerpoint/2010/main" val="41335417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557462" y="2005806"/>
            <a:ext cx="7077075" cy="3990975"/>
          </a:xfrm>
          <a:prstGeom prst="rect">
            <a:avLst/>
          </a:prstGeom>
        </p:spPr>
      </p:pic>
    </p:spTree>
    <p:extLst>
      <p:ext uri="{BB962C8B-B14F-4D97-AF65-F5344CB8AC3E}">
        <p14:creationId xmlns:p14="http://schemas.microsoft.com/office/powerpoint/2010/main" val="13687439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pPr algn="just"/>
                <a:r>
                  <a:rPr lang="en-US" dirty="0" smtClean="0"/>
                  <a:t>Different types of turbines such as Pelton, Francis </a:t>
                </a:r>
                <a:r>
                  <a:rPr lang="en-US" dirty="0"/>
                  <a:t>and Kaplan are used </a:t>
                </a:r>
                <a:r>
                  <a:rPr lang="en-US" dirty="0" smtClean="0"/>
                  <a:t>for storage, </a:t>
                </a:r>
                <a:r>
                  <a:rPr lang="en-US" dirty="0" err="1" smtClean="0"/>
                  <a:t>pondage</a:t>
                </a:r>
                <a:r>
                  <a:rPr lang="en-US" dirty="0" smtClean="0"/>
                  <a:t> and </a:t>
                </a:r>
                <a:r>
                  <a:rPr lang="en-US" dirty="0"/>
                  <a:t>run-of-river plants</a:t>
                </a:r>
                <a:r>
                  <a:rPr lang="en-US" dirty="0" smtClean="0"/>
                  <a:t>, respectively </a:t>
                </a:r>
              </a:p>
              <a:p>
                <a:pPr algn="just"/>
                <a:r>
                  <a:rPr lang="en-US" dirty="0" smtClean="0"/>
                  <a:t>Hydroelectric plants are capable of starting very fast like in five min</a:t>
                </a:r>
              </a:p>
              <a:p>
                <a:pPr algn="just"/>
                <a:r>
                  <a:rPr lang="en-US" dirty="0" smtClean="0"/>
                  <a:t>The rate of taking up the load on machines is of order of 20 MW/min</a:t>
                </a:r>
              </a:p>
              <a:p>
                <a:pPr algn="just"/>
                <a:r>
                  <a:rPr lang="en-US" dirty="0" smtClean="0"/>
                  <a:t>Hydro plants are ideal for meeting peak loads</a:t>
                </a:r>
              </a:p>
              <a:p>
                <a:pPr algn="just"/>
                <a:r>
                  <a:rPr lang="en-US" dirty="0" smtClean="0"/>
                  <a:t>The power available from hydro plant is;</a:t>
                </a:r>
              </a:p>
              <a:p>
                <a:pPr algn="just"/>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𝑔</m:t>
                    </m:r>
                    <m:r>
                      <m:rPr>
                        <m:sty m:val="p"/>
                      </m:rPr>
                      <a:rPr lang="el-GR" b="0" i="1" smtClean="0">
                        <a:latin typeface="Cambria Math" panose="02040503050406030204" pitchFamily="18" charset="0"/>
                      </a:rPr>
                      <m:t>ρ</m:t>
                    </m:r>
                    <m:r>
                      <a:rPr lang="en-US" b="0" i="1" smtClean="0">
                        <a:latin typeface="Cambria Math" panose="02040503050406030204" pitchFamily="18" charset="0"/>
                      </a:rPr>
                      <m:t>𝑊𝐻</m:t>
                    </m:r>
                    <m:r>
                      <a:rPr lang="en-US" b="0" i="1" smtClean="0">
                        <a:latin typeface="Cambria Math" panose="02040503050406030204" pitchFamily="18" charset="0"/>
                      </a:rPr>
                      <m:t> </m:t>
                    </m:r>
                    <m:r>
                      <a:rPr lang="en-US" b="0" i="1" smtClean="0">
                        <a:latin typeface="Cambria Math" panose="02040503050406030204" pitchFamily="18" charset="0"/>
                      </a:rPr>
                      <m:t>𝑤𝑎𝑡𝑡𝑠</m:t>
                    </m:r>
                    <m:r>
                      <a:rPr lang="en-US" b="0" i="1" smtClean="0">
                        <a:latin typeface="Cambria Math" panose="02040503050406030204" pitchFamily="18" charset="0"/>
                      </a:rPr>
                      <m:t>; </m:t>
                    </m:r>
                  </m:oMath>
                </a14:m>
                <a:endParaRPr lang="en-US" b="0" dirty="0" smtClean="0"/>
              </a:p>
              <a:p>
                <a:pPr algn="just"/>
                <a:r>
                  <a:rPr lang="en-US" dirty="0" smtClean="0"/>
                  <a:t>Where W= discharge m</a:t>
                </a:r>
                <a:r>
                  <a:rPr lang="en-US" baseline="30000" dirty="0" smtClean="0"/>
                  <a:t>3</a:t>
                </a:r>
                <a:r>
                  <a:rPr lang="en-US" dirty="0" smtClean="0"/>
                  <a:t>/s through turbine; </a:t>
                </a:r>
                <a14:m>
                  <m:oMath xmlns:m="http://schemas.openxmlformats.org/officeDocument/2006/math">
                    <m:r>
                      <m:rPr>
                        <m:sty m:val="p"/>
                      </m:rPr>
                      <a:rPr lang="el-GR" i="1">
                        <a:latin typeface="Cambria Math" panose="02040503050406030204" pitchFamily="18" charset="0"/>
                      </a:rPr>
                      <m:t>ρ</m:t>
                    </m:r>
                  </m:oMath>
                </a14:m>
                <a:r>
                  <a:rPr lang="en-US" dirty="0" smtClean="0"/>
                  <a:t>= density 1000 kg/m</a:t>
                </a:r>
                <a:r>
                  <a:rPr lang="en-US" baseline="30000" dirty="0" smtClean="0"/>
                  <a:t>3</a:t>
                </a:r>
              </a:p>
              <a:p>
                <a:pPr algn="just"/>
                <a:endParaRPr lang="en-US" baseline="30000" dirty="0" smtClean="0"/>
              </a:p>
              <a:p>
                <a:pPr algn="just"/>
                <a:r>
                  <a:rPr lang="en-US" dirty="0" smtClean="0"/>
                  <a:t>H= Head in meter and g= 9.81 m/sec</a:t>
                </a:r>
                <a:r>
                  <a:rPr lang="en-US" baseline="30000" dirty="0" smtClean="0"/>
                  <a:t>2</a:t>
                </a:r>
                <a:r>
                  <a:rPr lang="en-US" dirty="0"/>
                  <a:t/>
                </a:r>
                <a:br>
                  <a:rPr lang="en-US" dirty="0"/>
                </a:b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28" t="-3501" r="-986"/>
                </a:stretch>
              </a:blipFill>
            </p:spPr>
            <p:txBody>
              <a:bodyPr/>
              <a:lstStyle/>
              <a:p>
                <a:r>
                  <a:rPr lang="en-US">
                    <a:noFill/>
                  </a:rPr>
                  <a:t> </a:t>
                </a:r>
              </a:p>
            </p:txBody>
          </p:sp>
        </mc:Fallback>
      </mc:AlternateContent>
    </p:spTree>
    <p:extLst>
      <p:ext uri="{BB962C8B-B14F-4D97-AF65-F5344CB8AC3E}">
        <p14:creationId xmlns:p14="http://schemas.microsoft.com/office/powerpoint/2010/main" val="6733430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pPr algn="just"/>
            <a:r>
              <a:rPr lang="en-US" dirty="0" smtClean="0"/>
              <a:t>Problems peculiar to </a:t>
            </a:r>
            <a:r>
              <a:rPr lang="en-US" dirty="0"/>
              <a:t>hydro plant which inhibit </a:t>
            </a:r>
            <a:r>
              <a:rPr lang="en-US" dirty="0" smtClean="0"/>
              <a:t>expansion are</a:t>
            </a:r>
            <a:r>
              <a:rPr lang="en-US" dirty="0"/>
              <a:t>:</a:t>
            </a:r>
            <a:br>
              <a:rPr lang="en-US" dirty="0"/>
            </a:br>
            <a:r>
              <a:rPr lang="en-US" dirty="0"/>
              <a:t>1. </a:t>
            </a:r>
            <a:r>
              <a:rPr lang="en-US" dirty="0" smtClean="0"/>
              <a:t>Silting-It </a:t>
            </a:r>
            <a:r>
              <a:rPr lang="en-US" dirty="0"/>
              <a:t>refers both to the increased concentration of suspended sediments, and to the increased accumulation (temporary or permanent) of fine sediments on bottoms where they are undesirable.</a:t>
            </a:r>
            <a:br>
              <a:rPr lang="en-US" dirty="0"/>
            </a:br>
            <a:r>
              <a:rPr lang="en-US" dirty="0"/>
              <a:t>2. </a:t>
            </a:r>
            <a:r>
              <a:rPr lang="en-US" dirty="0" smtClean="0"/>
              <a:t>Seepage-</a:t>
            </a:r>
            <a:r>
              <a:rPr lang="en-US" b="1" dirty="0"/>
              <a:t>Seepage</a:t>
            </a:r>
            <a:r>
              <a:rPr lang="en-US" dirty="0"/>
              <a:t> Through Earthen </a:t>
            </a:r>
            <a:r>
              <a:rPr lang="en-US" b="1" dirty="0" smtClean="0"/>
              <a:t>Dams (</a:t>
            </a:r>
            <a:r>
              <a:rPr lang="en-US" dirty="0" smtClean="0"/>
              <a:t>Wet </a:t>
            </a:r>
            <a:r>
              <a:rPr lang="en-US" dirty="0"/>
              <a:t>areas downstream from </a:t>
            </a:r>
            <a:r>
              <a:rPr lang="en-US" b="1" dirty="0"/>
              <a:t>dams</a:t>
            </a:r>
            <a:r>
              <a:rPr lang="en-US" dirty="0"/>
              <a:t> are not usually natural springs, but </a:t>
            </a:r>
            <a:r>
              <a:rPr lang="en-US" b="1" dirty="0"/>
              <a:t>seepage</a:t>
            </a:r>
            <a:r>
              <a:rPr lang="en-US" dirty="0"/>
              <a:t> through or under the </a:t>
            </a:r>
            <a:r>
              <a:rPr lang="en-US" b="1" dirty="0"/>
              <a:t>dam</a:t>
            </a:r>
            <a:r>
              <a:rPr lang="en-US" dirty="0"/>
              <a:t>. ... </a:t>
            </a:r>
            <a:r>
              <a:rPr lang="en-US" b="1" dirty="0" smtClean="0"/>
              <a:t>Seepage </a:t>
            </a:r>
            <a:r>
              <a:rPr lang="en-US" dirty="0" smtClean="0"/>
              <a:t>becomes </a:t>
            </a:r>
            <a:r>
              <a:rPr lang="en-US" dirty="0"/>
              <a:t>a concern if it is carrying material with it, and should be controlled to prevent erosion of the embankment, or foundation, or damage to concrete </a:t>
            </a:r>
            <a:r>
              <a:rPr lang="en-US" dirty="0" smtClean="0"/>
              <a:t>structure)    </a:t>
            </a:r>
            <a:r>
              <a:rPr lang="en-US" dirty="0"/>
              <a:t/>
            </a:r>
            <a:br>
              <a:rPr lang="en-US" dirty="0"/>
            </a:br>
            <a:r>
              <a:rPr lang="en-US" dirty="0"/>
              <a:t>3. </a:t>
            </a:r>
            <a:r>
              <a:rPr lang="en-US" dirty="0" smtClean="0"/>
              <a:t>Environmental damage to </a:t>
            </a:r>
            <a:r>
              <a:rPr lang="en-US" dirty="0"/>
              <a:t>region</a:t>
            </a:r>
            <a:br>
              <a:rPr lang="en-US" dirty="0"/>
            </a:br>
            <a:r>
              <a:rPr lang="en-US" dirty="0"/>
              <a:t>4. </a:t>
            </a:r>
            <a:r>
              <a:rPr lang="en-US" dirty="0" smtClean="0"/>
              <a:t>Displacement of human habitation from areas behind the </a:t>
            </a:r>
            <a:r>
              <a:rPr lang="en-US" dirty="0"/>
              <a:t>dam which </a:t>
            </a:r>
            <a:r>
              <a:rPr lang="en-US" dirty="0" smtClean="0"/>
              <a:t>will fill </a:t>
            </a:r>
            <a:r>
              <a:rPr lang="en-US" dirty="0"/>
              <a:t>up and </a:t>
            </a:r>
            <a:r>
              <a:rPr lang="en-US" dirty="0" smtClean="0"/>
              <a:t>become a lake</a:t>
            </a:r>
            <a:r>
              <a:rPr lang="en-US" dirty="0"/>
              <a:t/>
            </a:r>
            <a:br>
              <a:rPr lang="en-US" dirty="0"/>
            </a:br>
            <a:endParaRPr lang="en-US" dirty="0"/>
          </a:p>
        </p:txBody>
      </p:sp>
    </p:spTree>
    <p:extLst>
      <p:ext uri="{BB962C8B-B14F-4D97-AF65-F5344CB8AC3E}">
        <p14:creationId xmlns:p14="http://schemas.microsoft.com/office/powerpoint/2010/main" val="10190924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-3</a:t>
            </a:r>
            <a:endParaRPr lang="en-US" dirty="0"/>
          </a:p>
        </p:txBody>
      </p:sp>
      <p:sp>
        <p:nvSpPr>
          <p:cNvPr id="3" name="Content Placeholder 2"/>
          <p:cNvSpPr>
            <a:spLocks noGrp="1"/>
          </p:cNvSpPr>
          <p:nvPr>
            <p:ph idx="1"/>
          </p:nvPr>
        </p:nvSpPr>
        <p:spPr/>
        <p:txBody>
          <a:bodyPr/>
          <a:lstStyle/>
          <a:p>
            <a:r>
              <a:rPr lang="en-US" dirty="0" smtClean="0"/>
              <a:t>Hybrid Electricity generation and </a:t>
            </a:r>
            <a:r>
              <a:rPr lang="en-US" smtClean="0"/>
              <a:t>cost analysis</a:t>
            </a:r>
            <a:endParaRPr lang="en-US" dirty="0" smtClean="0"/>
          </a:p>
          <a:p>
            <a:endParaRPr lang="en-US" dirty="0"/>
          </a:p>
        </p:txBody>
      </p:sp>
    </p:spTree>
    <p:extLst>
      <p:ext uri="{BB962C8B-B14F-4D97-AF65-F5344CB8AC3E}">
        <p14:creationId xmlns:p14="http://schemas.microsoft.com/office/powerpoint/2010/main" val="30274594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Power System Planning</a:t>
            </a:r>
            <a:endParaRPr lang="en-US" dirty="0"/>
          </a:p>
        </p:txBody>
      </p:sp>
      <p:sp>
        <p:nvSpPr>
          <p:cNvPr id="3" name="Subtitle 2"/>
          <p:cNvSpPr>
            <a:spLocks noGrp="1"/>
          </p:cNvSpPr>
          <p:nvPr>
            <p:ph type="subTitle" idx="1"/>
          </p:nvPr>
        </p:nvSpPr>
        <p:spPr/>
        <p:txBody>
          <a:bodyPr/>
          <a:lstStyle/>
          <a:p>
            <a:r>
              <a:rPr lang="en-US" dirty="0" smtClean="0"/>
              <a:t>Muhammad Kamran, PhD</a:t>
            </a:r>
          </a:p>
          <a:p>
            <a:r>
              <a:rPr lang="en-US" dirty="0" smtClean="0"/>
              <a:t>Lecture-3</a:t>
            </a:r>
          </a:p>
          <a:p>
            <a:r>
              <a:rPr lang="en-US" dirty="0" smtClean="0"/>
              <a:t>mkamran@uet.edu.pk</a:t>
            </a:r>
            <a:endParaRPr lang="en-US" dirty="0"/>
          </a:p>
        </p:txBody>
      </p:sp>
    </p:spTree>
    <p:extLst>
      <p:ext uri="{BB962C8B-B14F-4D97-AF65-F5344CB8AC3E}">
        <p14:creationId xmlns:p14="http://schemas.microsoft.com/office/powerpoint/2010/main" val="325746791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Lecture contents</a:t>
            </a:r>
            <a:endParaRPr lang="en-US" dirty="0"/>
          </a:p>
        </p:txBody>
      </p:sp>
      <p:sp>
        <p:nvSpPr>
          <p:cNvPr id="3" name="Content Placeholder 2"/>
          <p:cNvSpPr>
            <a:spLocks noGrp="1"/>
          </p:cNvSpPr>
          <p:nvPr>
            <p:ph idx="1"/>
          </p:nvPr>
        </p:nvSpPr>
        <p:spPr/>
        <p:txBody>
          <a:bodyPr/>
          <a:lstStyle/>
          <a:p>
            <a:r>
              <a:rPr lang="en-US" dirty="0" smtClean="0"/>
              <a:t>Renewable Energy resources-Unconventional Energy sources</a:t>
            </a:r>
            <a:endParaRPr lang="en-US" dirty="0"/>
          </a:p>
        </p:txBody>
      </p:sp>
    </p:spTree>
    <p:extLst>
      <p:ext uri="{BB962C8B-B14F-4D97-AF65-F5344CB8AC3E}">
        <p14:creationId xmlns:p14="http://schemas.microsoft.com/office/powerpoint/2010/main" val="346722719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Renewable Energy Sources</a:t>
            </a:r>
            <a:endParaRPr lang="en-US" dirty="0"/>
          </a:p>
        </p:txBody>
      </p:sp>
      <p:sp>
        <p:nvSpPr>
          <p:cNvPr id="3" name="Content Placeholder 2"/>
          <p:cNvSpPr>
            <a:spLocks noGrp="1"/>
          </p:cNvSpPr>
          <p:nvPr>
            <p:ph idx="1"/>
          </p:nvPr>
        </p:nvSpPr>
        <p:spPr/>
        <p:txBody>
          <a:bodyPr>
            <a:normAutofit fontScale="92500"/>
          </a:bodyPr>
          <a:lstStyle/>
          <a:p>
            <a:pPr algn="just"/>
            <a:r>
              <a:rPr lang="en-US" dirty="0"/>
              <a:t>To </a:t>
            </a:r>
            <a:r>
              <a:rPr lang="en-US" dirty="0" smtClean="0"/>
              <a:t>protect environment and </a:t>
            </a:r>
            <a:r>
              <a:rPr lang="en-US" dirty="0"/>
              <a:t>for </a:t>
            </a:r>
            <a:r>
              <a:rPr lang="en-US" dirty="0" smtClean="0"/>
              <a:t>sustainable development, the importance of renewable energy sources can not be negated</a:t>
            </a:r>
          </a:p>
          <a:p>
            <a:pPr algn="just"/>
            <a:r>
              <a:rPr lang="en-US" dirty="0" smtClean="0"/>
              <a:t> </a:t>
            </a:r>
            <a:r>
              <a:rPr lang="en-US" dirty="0"/>
              <a:t>It is an </a:t>
            </a:r>
            <a:r>
              <a:rPr lang="en-US" dirty="0" smtClean="0"/>
              <a:t>established and accepted fact that renewable and </a:t>
            </a:r>
            <a:r>
              <a:rPr lang="en-US" dirty="0"/>
              <a:t>non-conventional forms of </a:t>
            </a:r>
            <a:r>
              <a:rPr lang="en-US" dirty="0" smtClean="0"/>
              <a:t>energy will play an increasingly important </a:t>
            </a:r>
            <a:r>
              <a:rPr lang="en-US" dirty="0"/>
              <a:t>role </a:t>
            </a:r>
            <a:r>
              <a:rPr lang="en-US" dirty="0" smtClean="0"/>
              <a:t>in </a:t>
            </a:r>
            <a:r>
              <a:rPr lang="en-US" dirty="0"/>
              <a:t>future as they are </a:t>
            </a:r>
            <a:r>
              <a:rPr lang="en-US" dirty="0" smtClean="0"/>
              <a:t>cleaner and </a:t>
            </a:r>
            <a:r>
              <a:rPr lang="en-US" dirty="0"/>
              <a:t>easier </a:t>
            </a:r>
            <a:r>
              <a:rPr lang="en-US" dirty="0" smtClean="0"/>
              <a:t>to use </a:t>
            </a:r>
            <a:r>
              <a:rPr lang="en-US" dirty="0"/>
              <a:t>and </a:t>
            </a:r>
            <a:r>
              <a:rPr lang="en-US" dirty="0" smtClean="0"/>
              <a:t>environmentally friendly </a:t>
            </a:r>
            <a:r>
              <a:rPr lang="en-US" dirty="0"/>
              <a:t>and </a:t>
            </a:r>
            <a:r>
              <a:rPr lang="en-US" dirty="0" smtClean="0"/>
              <a:t>are bound to become economically more viable </a:t>
            </a:r>
            <a:r>
              <a:rPr lang="en-US" dirty="0"/>
              <a:t>with </a:t>
            </a:r>
            <a:r>
              <a:rPr lang="en-US" dirty="0" smtClean="0"/>
              <a:t>increased use </a:t>
            </a:r>
          </a:p>
          <a:p>
            <a:pPr algn="just"/>
            <a:r>
              <a:rPr lang="en-US" dirty="0" smtClean="0"/>
              <a:t>Because of </a:t>
            </a:r>
            <a:r>
              <a:rPr lang="en-US" dirty="0"/>
              <a:t>the limited availability of coal, there is </a:t>
            </a:r>
            <a:r>
              <a:rPr lang="en-US" dirty="0" smtClean="0"/>
              <a:t>considerable international </a:t>
            </a:r>
            <a:r>
              <a:rPr lang="en-US" dirty="0"/>
              <a:t>effort into the </a:t>
            </a:r>
            <a:r>
              <a:rPr lang="en-US" dirty="0" smtClean="0"/>
              <a:t>development of alternative/new/non-conventional renewable/clean sources of energy</a:t>
            </a:r>
            <a:br>
              <a:rPr lang="en-US" dirty="0" smtClean="0"/>
            </a:br>
            <a:r>
              <a:rPr lang="en-US" dirty="0" smtClean="0"/>
              <a:t/>
            </a:r>
            <a:br>
              <a:rPr lang="en-US" dirty="0" smtClean="0"/>
            </a:br>
            <a:endParaRPr lang="en-US" dirty="0"/>
          </a:p>
        </p:txBody>
      </p:sp>
    </p:spTree>
    <p:extLst>
      <p:ext uri="{BB962C8B-B14F-4D97-AF65-F5344CB8AC3E}">
        <p14:creationId xmlns:p14="http://schemas.microsoft.com/office/powerpoint/2010/main" val="29691550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Load Factor</a:t>
            </a:r>
            <a:endParaRPr lang="en-US" dirty="0"/>
          </a:p>
        </p:txBody>
      </p:sp>
      <p:pic>
        <p:nvPicPr>
          <p:cNvPr id="6" name="Content Placeholder 5"/>
          <p:cNvPicPr>
            <a:picLocks noGrp="1" noChangeAspect="1"/>
          </p:cNvPicPr>
          <p:nvPr>
            <p:ph idx="1"/>
          </p:nvPr>
        </p:nvPicPr>
        <p:blipFill>
          <a:blip r:embed="rId2"/>
          <a:stretch>
            <a:fillRect/>
          </a:stretch>
        </p:blipFill>
        <p:spPr>
          <a:xfrm>
            <a:off x="1443601" y="1825625"/>
            <a:ext cx="9304798" cy="4351338"/>
          </a:xfrm>
          <a:prstGeom prst="rect">
            <a:avLst/>
          </a:prstGeom>
        </p:spPr>
      </p:pic>
    </p:spTree>
    <p:extLst>
      <p:ext uri="{BB962C8B-B14F-4D97-AF65-F5344CB8AC3E}">
        <p14:creationId xmlns:p14="http://schemas.microsoft.com/office/powerpoint/2010/main" val="3539582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 Power</a:t>
            </a:r>
            <a:endParaRPr lang="en-US" dirty="0"/>
          </a:p>
        </p:txBody>
      </p:sp>
      <p:sp>
        <p:nvSpPr>
          <p:cNvPr id="3" name="Content Placeholder 2"/>
          <p:cNvSpPr>
            <a:spLocks noGrp="1"/>
          </p:cNvSpPr>
          <p:nvPr>
            <p:ph idx="1"/>
          </p:nvPr>
        </p:nvSpPr>
        <p:spPr/>
        <p:txBody>
          <a:bodyPr>
            <a:normAutofit fontScale="92500" lnSpcReduction="10000"/>
          </a:bodyPr>
          <a:lstStyle/>
          <a:p>
            <a:pPr algn="just"/>
            <a:r>
              <a:rPr lang="en-US" dirty="0"/>
              <a:t>Winds are </a:t>
            </a:r>
            <a:r>
              <a:rPr lang="en-US" dirty="0" smtClean="0"/>
              <a:t>essentially created by </a:t>
            </a:r>
            <a:r>
              <a:rPr lang="en-US" dirty="0"/>
              <a:t>the </a:t>
            </a:r>
            <a:r>
              <a:rPr lang="en-US" dirty="0" smtClean="0"/>
              <a:t>solar heating of </a:t>
            </a:r>
            <a:r>
              <a:rPr lang="en-US" dirty="0"/>
              <a:t>the </a:t>
            </a:r>
            <a:r>
              <a:rPr lang="en-US" dirty="0" smtClean="0"/>
              <a:t>atmosphere</a:t>
            </a:r>
          </a:p>
          <a:p>
            <a:pPr algn="just"/>
            <a:r>
              <a:rPr lang="en-US" dirty="0" smtClean="0"/>
              <a:t>Several attempts have been made </a:t>
            </a:r>
            <a:r>
              <a:rPr lang="en-US" dirty="0"/>
              <a:t>since 1940 to use wind to </a:t>
            </a:r>
            <a:r>
              <a:rPr lang="en-US" dirty="0" smtClean="0"/>
              <a:t>generate electric energy and development is </a:t>
            </a:r>
            <a:r>
              <a:rPr lang="en-US" dirty="0"/>
              <a:t>still going </a:t>
            </a:r>
            <a:r>
              <a:rPr lang="en-US" dirty="0" smtClean="0"/>
              <a:t>on</a:t>
            </a:r>
          </a:p>
          <a:p>
            <a:pPr algn="just"/>
            <a:r>
              <a:rPr lang="en-US" dirty="0" smtClean="0"/>
              <a:t>However</a:t>
            </a:r>
            <a:r>
              <a:rPr lang="en-US" dirty="0"/>
              <a:t>, </a:t>
            </a:r>
            <a:r>
              <a:rPr lang="en-US" dirty="0" smtClean="0"/>
              <a:t>techno economic feasibility has yet </a:t>
            </a:r>
            <a:r>
              <a:rPr lang="en-US" dirty="0"/>
              <a:t>to be </a:t>
            </a:r>
            <a:r>
              <a:rPr lang="en-US" dirty="0" smtClean="0"/>
              <a:t> satisfactorily established</a:t>
            </a:r>
          </a:p>
          <a:p>
            <a:pPr algn="just"/>
            <a:r>
              <a:rPr lang="en-US" dirty="0"/>
              <a:t>Wind as a power </a:t>
            </a:r>
            <a:r>
              <a:rPr lang="en-US" dirty="0" smtClean="0"/>
              <a:t>source is attractive because it </a:t>
            </a:r>
            <a:r>
              <a:rPr lang="en-US" dirty="0"/>
              <a:t>is plentiful</a:t>
            </a:r>
            <a:r>
              <a:rPr lang="en-US" dirty="0" smtClean="0"/>
              <a:t>, inexhaustible</a:t>
            </a:r>
            <a:r>
              <a:rPr lang="en-US" dirty="0"/>
              <a:t/>
            </a:r>
            <a:br>
              <a:rPr lang="en-US" dirty="0"/>
            </a:br>
            <a:r>
              <a:rPr lang="en-US" dirty="0"/>
              <a:t>and </a:t>
            </a:r>
            <a:r>
              <a:rPr lang="en-US" dirty="0" smtClean="0"/>
              <a:t>non-polluting</a:t>
            </a:r>
          </a:p>
          <a:p>
            <a:pPr algn="just"/>
            <a:r>
              <a:rPr lang="en-US" dirty="0" smtClean="0"/>
              <a:t>Further</a:t>
            </a:r>
            <a:r>
              <a:rPr lang="en-US" dirty="0"/>
              <a:t>, it does not impose extra heat burden on </a:t>
            </a:r>
            <a:r>
              <a:rPr lang="en-US" dirty="0" smtClean="0"/>
              <a:t>the environment</a:t>
            </a:r>
          </a:p>
          <a:p>
            <a:pPr algn="just"/>
            <a:r>
              <a:rPr lang="en-US" dirty="0" smtClean="0"/>
              <a:t>Unfortunately, it </a:t>
            </a:r>
            <a:r>
              <a:rPr lang="en-US" dirty="0"/>
              <a:t>is </a:t>
            </a:r>
            <a:r>
              <a:rPr lang="en-US" dirty="0" smtClean="0"/>
              <a:t>non-steady and undependable </a:t>
            </a: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318227392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algn="just"/>
            <a:r>
              <a:rPr lang="en-US" dirty="0" smtClean="0"/>
              <a:t>Control equipment has been devised </a:t>
            </a:r>
            <a:r>
              <a:rPr lang="en-US" dirty="0"/>
              <a:t>to </a:t>
            </a:r>
            <a:r>
              <a:rPr lang="en-US" dirty="0" smtClean="0"/>
              <a:t>start the </a:t>
            </a:r>
            <a:r>
              <a:rPr lang="en-US" dirty="0"/>
              <a:t>wind power plant </a:t>
            </a:r>
            <a:r>
              <a:rPr lang="en-US" dirty="0" smtClean="0"/>
              <a:t>when ever the wind speed reaches 30 km/</a:t>
            </a:r>
            <a:r>
              <a:rPr lang="en-US" dirty="0" err="1" smtClean="0"/>
              <a:t>hr</a:t>
            </a:r>
            <a:endParaRPr lang="en-US" dirty="0" smtClean="0"/>
          </a:p>
          <a:p>
            <a:pPr algn="just"/>
            <a:r>
              <a:rPr lang="en-US" dirty="0" smtClean="0"/>
              <a:t> </a:t>
            </a:r>
            <a:r>
              <a:rPr lang="en-US" dirty="0"/>
              <a:t>Methods have </a:t>
            </a:r>
            <a:r>
              <a:rPr lang="en-US" dirty="0" smtClean="0"/>
              <a:t>also been found </a:t>
            </a:r>
            <a:r>
              <a:rPr lang="en-US" dirty="0"/>
              <a:t>to </a:t>
            </a:r>
            <a:r>
              <a:rPr lang="en-US" dirty="0" smtClean="0"/>
              <a:t>generate constant</a:t>
            </a:r>
            <a:r>
              <a:rPr lang="en-US" dirty="0"/>
              <a:t/>
            </a:r>
            <a:br>
              <a:rPr lang="en-US" dirty="0"/>
            </a:br>
            <a:r>
              <a:rPr lang="en-US" dirty="0" smtClean="0"/>
              <a:t>frequency power with </a:t>
            </a:r>
            <a:r>
              <a:rPr lang="en-US" dirty="0"/>
              <a:t>varying wind </a:t>
            </a:r>
            <a:r>
              <a:rPr lang="en-US" dirty="0" smtClean="0"/>
              <a:t>speeds and consequently varying speeds of </a:t>
            </a:r>
            <a:r>
              <a:rPr lang="en-US" dirty="0"/>
              <a:t>wind mill </a:t>
            </a:r>
            <a:r>
              <a:rPr lang="en-US" dirty="0" smtClean="0"/>
              <a:t>propellers</a:t>
            </a:r>
          </a:p>
          <a:p>
            <a:pPr algn="just"/>
            <a:r>
              <a:rPr lang="en-US" dirty="0" smtClean="0"/>
              <a:t>Wind </a:t>
            </a:r>
            <a:r>
              <a:rPr lang="en-US" dirty="0"/>
              <a:t>power may prove practical for small </a:t>
            </a:r>
            <a:r>
              <a:rPr lang="en-US" dirty="0" smtClean="0"/>
              <a:t>power needs in isolated sites</a:t>
            </a:r>
            <a:endParaRPr lang="en-US" dirty="0"/>
          </a:p>
          <a:p>
            <a:pPr algn="just"/>
            <a:r>
              <a:rPr lang="en-US" dirty="0" smtClean="0"/>
              <a:t> </a:t>
            </a:r>
            <a:r>
              <a:rPr lang="en-US" dirty="0"/>
              <a:t>But for maximum flexibility, it </a:t>
            </a:r>
            <a:r>
              <a:rPr lang="en-US" dirty="0" smtClean="0"/>
              <a:t>should be </a:t>
            </a:r>
            <a:r>
              <a:rPr lang="en-US" dirty="0"/>
              <a:t>used </a:t>
            </a:r>
            <a:r>
              <a:rPr lang="en-US" dirty="0" smtClean="0"/>
              <a:t>in conjunction with </a:t>
            </a:r>
            <a:r>
              <a:rPr lang="en-US" dirty="0"/>
              <a:t>other </a:t>
            </a:r>
            <a:r>
              <a:rPr lang="en-US" dirty="0" smtClean="0"/>
              <a:t>methods of </a:t>
            </a:r>
            <a:r>
              <a:rPr lang="en-US" dirty="0"/>
              <a:t>power </a:t>
            </a:r>
            <a:r>
              <a:rPr lang="en-US" dirty="0" smtClean="0"/>
              <a:t>generation to ensure continuity </a:t>
            </a: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80739143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a:t>For wind power generation</a:t>
            </a:r>
            <a:r>
              <a:rPr lang="en-US" dirty="0" smtClean="0"/>
              <a:t>, there </a:t>
            </a:r>
            <a:r>
              <a:rPr lang="en-US" dirty="0"/>
              <a:t>are three types of operations:</a:t>
            </a:r>
            <a:br>
              <a:rPr lang="en-US" dirty="0"/>
            </a:br>
            <a:r>
              <a:rPr lang="en-US" dirty="0"/>
              <a:t>1. Small, 0.5-10 kW for </a:t>
            </a:r>
            <a:r>
              <a:rPr lang="en-US" dirty="0" smtClean="0"/>
              <a:t>isolated single premises</a:t>
            </a:r>
            <a:r>
              <a:rPr lang="en-US" dirty="0"/>
              <a:t/>
            </a:r>
            <a:br>
              <a:rPr lang="en-US" dirty="0"/>
            </a:br>
            <a:r>
              <a:rPr lang="en-US" dirty="0"/>
              <a:t>2. Medium, 10-100 kW for </a:t>
            </a:r>
            <a:r>
              <a:rPr lang="en-US" dirty="0" smtClean="0"/>
              <a:t>communities </a:t>
            </a:r>
            <a:r>
              <a:rPr lang="en-US" dirty="0"/>
              <a:t/>
            </a:r>
            <a:br>
              <a:rPr lang="en-US" dirty="0"/>
            </a:br>
            <a:r>
              <a:rPr lang="en-US" dirty="0"/>
              <a:t>3. Large, 1.5 MW for </a:t>
            </a:r>
            <a:r>
              <a:rPr lang="en-US" dirty="0" smtClean="0"/>
              <a:t>connection to </a:t>
            </a:r>
            <a:r>
              <a:rPr lang="en-US" dirty="0"/>
              <a:t>the grid.</a:t>
            </a:r>
            <a:br>
              <a:rPr lang="en-US" dirty="0"/>
            </a:br>
            <a:r>
              <a:rPr lang="en-US" dirty="0"/>
              <a:t>The </a:t>
            </a:r>
            <a:r>
              <a:rPr lang="en-US" dirty="0" smtClean="0"/>
              <a:t>theoretical power </a:t>
            </a:r>
            <a:r>
              <a:rPr lang="en-US" dirty="0"/>
              <a:t>in a wind </a:t>
            </a:r>
            <a:r>
              <a:rPr lang="en-US" dirty="0" smtClean="0"/>
              <a:t>stream is </a:t>
            </a:r>
            <a:r>
              <a:rPr lang="en-US" dirty="0"/>
              <a:t>given by</a:t>
            </a:r>
            <a:br>
              <a:rPr lang="en-US" dirty="0"/>
            </a:br>
            <a:r>
              <a:rPr lang="en-US" dirty="0"/>
              <a:t>P = 0.5 </a:t>
            </a:r>
            <a:r>
              <a:rPr lang="en-US" dirty="0" smtClean="0"/>
              <a:t>pAV</a:t>
            </a:r>
            <a:r>
              <a:rPr lang="en-US" baseline="30000" dirty="0" smtClean="0"/>
              <a:t>3</a:t>
            </a:r>
            <a:r>
              <a:rPr lang="en-US" dirty="0" smtClean="0"/>
              <a:t> W</a:t>
            </a:r>
            <a:r>
              <a:rPr lang="en-US" dirty="0"/>
              <a:t/>
            </a:r>
            <a:br>
              <a:rPr lang="en-US" dirty="0"/>
            </a:br>
            <a:r>
              <a:rPr lang="en-US" dirty="0" smtClean="0"/>
              <a:t>p=density of </a:t>
            </a:r>
            <a:r>
              <a:rPr lang="en-US" dirty="0"/>
              <a:t>air </a:t>
            </a:r>
            <a:r>
              <a:rPr lang="en-US" dirty="0" smtClean="0"/>
              <a:t>=(1201g/m</a:t>
            </a:r>
            <a:r>
              <a:rPr lang="en-US" baseline="30000" dirty="0" smtClean="0"/>
              <a:t>3</a:t>
            </a:r>
            <a:r>
              <a:rPr lang="en-US" dirty="0" smtClean="0"/>
              <a:t> </a:t>
            </a:r>
            <a:r>
              <a:rPr lang="en-US" dirty="0"/>
              <a:t>at NTP)</a:t>
            </a:r>
            <a:br>
              <a:rPr lang="en-US" dirty="0"/>
            </a:br>
            <a:r>
              <a:rPr lang="en-US" dirty="0" smtClean="0"/>
              <a:t>V=mean air </a:t>
            </a:r>
            <a:r>
              <a:rPr lang="en-US" dirty="0"/>
              <a:t>velocity (m/s) and</a:t>
            </a:r>
            <a:br>
              <a:rPr lang="en-US" dirty="0"/>
            </a:br>
            <a:r>
              <a:rPr lang="en-US" dirty="0" smtClean="0"/>
              <a:t>A </a:t>
            </a:r>
            <a:r>
              <a:rPr lang="en-US" dirty="0"/>
              <a:t>= </a:t>
            </a:r>
            <a:r>
              <a:rPr lang="en-US" dirty="0" smtClean="0"/>
              <a:t>swept area (m</a:t>
            </a:r>
            <a:r>
              <a:rPr lang="en-US" baseline="30000" dirty="0" smtClean="0"/>
              <a:t>2</a:t>
            </a:r>
            <a:r>
              <a:rPr lang="en-US" dirty="0" smtClean="0"/>
              <a:t>) </a:t>
            </a:r>
            <a:r>
              <a:rPr lang="en-US" dirty="0"/>
              <a:t/>
            </a:r>
            <a:br>
              <a:rPr lang="en-US" dirty="0"/>
            </a:br>
            <a:endParaRPr lang="en-US" dirty="0"/>
          </a:p>
        </p:txBody>
      </p:sp>
    </p:spTree>
    <p:extLst>
      <p:ext uri="{BB962C8B-B14F-4D97-AF65-F5344CB8AC3E}">
        <p14:creationId xmlns:p14="http://schemas.microsoft.com/office/powerpoint/2010/main" val="385684550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For a rotor of 17 m diameter and a velocity of 48 km/</a:t>
            </a:r>
            <a:r>
              <a:rPr lang="en-US" dirty="0" err="1" smtClean="0"/>
              <a:t>hr</a:t>
            </a:r>
            <a:r>
              <a:rPr lang="en-US" dirty="0" smtClean="0"/>
              <a:t>, the theoretical power is 265 kW and the practical would be roughly half of this value</a:t>
            </a:r>
          </a:p>
          <a:p>
            <a:r>
              <a:rPr lang="en-US" dirty="0" smtClean="0"/>
              <a:t>There are some distinctive energy end –use features of wind power system;</a:t>
            </a:r>
          </a:p>
          <a:p>
            <a:r>
              <a:rPr lang="en-US" dirty="0" smtClean="0"/>
              <a:t>1- Most wind sites are in remote rural, island or marine area</a:t>
            </a:r>
          </a:p>
          <a:p>
            <a:r>
              <a:rPr lang="en-US" dirty="0" smtClean="0"/>
              <a:t>2- Rural grid systems are likely to be “Weak” in these area since they carry relatively low voltage supplies like 33kV</a:t>
            </a:r>
          </a:p>
          <a:p>
            <a:r>
              <a:rPr lang="en-US" dirty="0" smtClean="0"/>
              <a:t>There are always periods without wind</a:t>
            </a:r>
            <a:endParaRPr lang="en-US" dirty="0"/>
          </a:p>
        </p:txBody>
      </p:sp>
    </p:spTree>
    <p:extLst>
      <p:ext uri="{BB962C8B-B14F-4D97-AF65-F5344CB8AC3E}">
        <p14:creationId xmlns:p14="http://schemas.microsoft.com/office/powerpoint/2010/main" val="410353889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Solar Thermal Energy</a:t>
            </a:r>
            <a:endParaRPr lang="en-US" dirty="0"/>
          </a:p>
        </p:txBody>
      </p:sp>
      <p:sp>
        <p:nvSpPr>
          <p:cNvPr id="3" name="Content Placeholder 2"/>
          <p:cNvSpPr>
            <a:spLocks noGrp="1"/>
          </p:cNvSpPr>
          <p:nvPr>
            <p:ph idx="1"/>
          </p:nvPr>
        </p:nvSpPr>
        <p:spPr/>
        <p:txBody>
          <a:bodyPr>
            <a:normAutofit/>
          </a:bodyPr>
          <a:lstStyle/>
          <a:p>
            <a:pPr algn="just"/>
            <a:r>
              <a:rPr lang="en-US" dirty="0"/>
              <a:t>At present, two </a:t>
            </a:r>
            <a:r>
              <a:rPr lang="en-US" dirty="0" smtClean="0"/>
              <a:t>technologies are </a:t>
            </a:r>
            <a:r>
              <a:rPr lang="en-US" dirty="0"/>
              <a:t>being </a:t>
            </a:r>
            <a:r>
              <a:rPr lang="en-US" dirty="0" smtClean="0"/>
              <a:t>developed for </a:t>
            </a:r>
            <a:r>
              <a:rPr lang="en-US" dirty="0"/>
              <a:t>conversion of </a:t>
            </a:r>
            <a:r>
              <a:rPr lang="en-US" dirty="0" smtClean="0"/>
              <a:t>solar energy to </a:t>
            </a:r>
            <a:r>
              <a:rPr lang="en-US" dirty="0"/>
              <a:t>the </a:t>
            </a:r>
            <a:r>
              <a:rPr lang="en-US" dirty="0" smtClean="0"/>
              <a:t>electrical form </a:t>
            </a:r>
          </a:p>
          <a:p>
            <a:pPr algn="just"/>
            <a:r>
              <a:rPr lang="en-US" dirty="0" smtClean="0"/>
              <a:t>'In one </a:t>
            </a:r>
            <a:r>
              <a:rPr lang="en-US" dirty="0"/>
              <a:t>technology</a:t>
            </a:r>
            <a:r>
              <a:rPr lang="en-US" dirty="0" smtClean="0"/>
              <a:t>, collectors with concentrators </a:t>
            </a:r>
            <a:r>
              <a:rPr lang="en-US" dirty="0"/>
              <a:t/>
            </a:r>
            <a:br>
              <a:rPr lang="en-US" dirty="0"/>
            </a:br>
            <a:r>
              <a:rPr lang="en-US" dirty="0" smtClean="0"/>
              <a:t>are employed to achieve temperatures high enough (</a:t>
            </a:r>
            <a:r>
              <a:rPr lang="en-US" dirty="0"/>
              <a:t>700'C) to </a:t>
            </a:r>
            <a:r>
              <a:rPr lang="en-US" dirty="0" smtClean="0"/>
              <a:t>operate a heat engine at reasonable efficiency </a:t>
            </a:r>
            <a:r>
              <a:rPr lang="en-US" dirty="0"/>
              <a:t>to </a:t>
            </a:r>
            <a:r>
              <a:rPr lang="en-US" dirty="0" smtClean="0"/>
              <a:t>generate electricity</a:t>
            </a:r>
            <a:endParaRPr lang="en-US" dirty="0"/>
          </a:p>
          <a:p>
            <a:r>
              <a:rPr lang="en-US" dirty="0" smtClean="0"/>
              <a:t> </a:t>
            </a:r>
            <a:r>
              <a:rPr lang="en-US" dirty="0"/>
              <a:t>However, there </a:t>
            </a:r>
            <a:r>
              <a:rPr lang="en-US" dirty="0" smtClean="0"/>
              <a:t>are considerable engineering difficulties </a:t>
            </a:r>
            <a:r>
              <a:rPr lang="en-US" dirty="0"/>
              <a:t>in building a </a:t>
            </a:r>
            <a:r>
              <a:rPr lang="en-US" dirty="0" smtClean="0"/>
              <a:t>single tracking bowl </a:t>
            </a:r>
            <a:r>
              <a:rPr lang="en-US" dirty="0"/>
              <a:t>with </a:t>
            </a:r>
            <a:r>
              <a:rPr lang="en-US" dirty="0" smtClean="0"/>
              <a:t>a diameter exceeding 30 </a:t>
            </a:r>
            <a:r>
              <a:rPr lang="en-US" dirty="0"/>
              <a:t>m to </a:t>
            </a:r>
            <a:r>
              <a:rPr lang="en-US" dirty="0" smtClean="0"/>
              <a:t>generate perhaps 200 </a:t>
            </a:r>
            <a:r>
              <a:rPr lang="en-US" dirty="0"/>
              <a:t>kw </a:t>
            </a:r>
            <a:br>
              <a:rPr lang="en-US" dirty="0"/>
            </a:br>
            <a:r>
              <a:rPr lang="en-US" dirty="0"/>
              <a:t/>
            </a:r>
            <a:br>
              <a:rPr lang="en-US" dirty="0"/>
            </a:br>
            <a:endParaRPr lang="en-US" dirty="0"/>
          </a:p>
        </p:txBody>
      </p:sp>
    </p:spTree>
    <p:extLst>
      <p:ext uri="{BB962C8B-B14F-4D97-AF65-F5344CB8AC3E}">
        <p14:creationId xmlns:p14="http://schemas.microsoft.com/office/powerpoint/2010/main" val="95179655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Autofit/>
          </a:bodyPr>
          <a:lstStyle/>
          <a:p>
            <a:r>
              <a:rPr lang="en-US" sz="2200" dirty="0"/>
              <a:t>The solar power tower </a:t>
            </a:r>
            <a:r>
              <a:rPr lang="en-US" sz="2200" dirty="0" smtClean="0"/>
              <a:t>generates steam for </a:t>
            </a:r>
            <a:r>
              <a:rPr lang="en-US" sz="2200" dirty="0"/>
              <a:t>electricity </a:t>
            </a:r>
            <a:r>
              <a:rPr lang="en-US" sz="2200" dirty="0" smtClean="0"/>
              <a:t>production</a:t>
            </a:r>
          </a:p>
          <a:p>
            <a:r>
              <a:rPr lang="en-US" sz="2200" dirty="0"/>
              <a:t>T</a:t>
            </a:r>
            <a:r>
              <a:rPr lang="en-US" sz="2200" dirty="0" smtClean="0"/>
              <a:t>here </a:t>
            </a:r>
            <a:r>
              <a:rPr lang="en-US" sz="2200" dirty="0"/>
              <a:t>is a 10 MW </a:t>
            </a:r>
            <a:r>
              <a:rPr lang="en-US" sz="2200" dirty="0" smtClean="0"/>
              <a:t>installation of </a:t>
            </a:r>
            <a:r>
              <a:rPr lang="en-US" sz="2200" dirty="0"/>
              <a:t>such a tower by the </a:t>
            </a:r>
            <a:r>
              <a:rPr lang="en-US" sz="2200" dirty="0" smtClean="0"/>
              <a:t>Southern California Edison Co</a:t>
            </a:r>
            <a:r>
              <a:rPr lang="en-US" sz="2200" dirty="0"/>
              <a:t>' in USA using </a:t>
            </a:r>
            <a:r>
              <a:rPr lang="en-US" sz="2200" dirty="0" smtClean="0"/>
              <a:t>1818 plane mirrors, each 7 </a:t>
            </a:r>
            <a:r>
              <a:rPr lang="en-US" sz="2200" dirty="0"/>
              <a:t>m x 7 m </a:t>
            </a:r>
            <a:r>
              <a:rPr lang="en-US" sz="2200" dirty="0" smtClean="0"/>
              <a:t>reflecting direct radiation to the raised boiler</a:t>
            </a:r>
          </a:p>
          <a:p>
            <a:r>
              <a:rPr lang="en-US" sz="2200" dirty="0" smtClean="0"/>
              <a:t>The other technology converts solar energy to the electrical form </a:t>
            </a:r>
            <a:r>
              <a:rPr lang="en-US" sz="2200" dirty="0"/>
              <a:t>by </a:t>
            </a:r>
            <a:r>
              <a:rPr lang="en-US" sz="2200" dirty="0" smtClean="0"/>
              <a:t>means of silicon wafer photoelectric cells </a:t>
            </a:r>
            <a:r>
              <a:rPr lang="en-US" sz="2200" dirty="0"/>
              <a:t>known </a:t>
            </a:r>
            <a:r>
              <a:rPr lang="en-US" sz="2200" dirty="0" smtClean="0"/>
              <a:t>as "</a:t>
            </a:r>
            <a:r>
              <a:rPr lang="en-US" sz="2200" dirty="0"/>
              <a:t>Solar Cells" </a:t>
            </a:r>
            <a:endParaRPr lang="en-US" sz="2200" dirty="0" smtClean="0"/>
          </a:p>
          <a:p>
            <a:r>
              <a:rPr lang="en-US" sz="2200" dirty="0" smtClean="0"/>
              <a:t>Their efficiency is about 25% but practically it is 15%</a:t>
            </a:r>
          </a:p>
          <a:p>
            <a:r>
              <a:rPr lang="en-US" sz="2200" dirty="0" smtClean="0"/>
              <a:t>Energy generation is free of cost but problem is cost of maintenance of solar cell</a:t>
            </a:r>
          </a:p>
          <a:p>
            <a:r>
              <a:rPr lang="en-US" sz="2200" dirty="0"/>
              <a:t>With the </a:t>
            </a:r>
            <a:r>
              <a:rPr lang="en-US" sz="2200" dirty="0" smtClean="0"/>
              <a:t>likelihood of </a:t>
            </a:r>
            <a:r>
              <a:rPr lang="en-US" sz="2200" dirty="0"/>
              <a:t>a </a:t>
            </a:r>
            <a:r>
              <a:rPr lang="en-US" sz="2200" dirty="0" smtClean="0"/>
              <a:t>break through in </a:t>
            </a:r>
            <a:r>
              <a:rPr lang="en-US" sz="2200" dirty="0"/>
              <a:t>the </a:t>
            </a:r>
            <a:r>
              <a:rPr lang="en-US" sz="2200" dirty="0" smtClean="0"/>
              <a:t>large scale production of </a:t>
            </a:r>
            <a:r>
              <a:rPr lang="en-US" sz="2200" dirty="0"/>
              <a:t>cheap solar cells with </a:t>
            </a:r>
            <a:r>
              <a:rPr lang="en-US" sz="2200" dirty="0" smtClean="0"/>
              <a:t>amorphous silicon</a:t>
            </a:r>
            <a:r>
              <a:rPr lang="en-US" sz="2200" dirty="0"/>
              <a:t>, this </a:t>
            </a:r>
            <a:r>
              <a:rPr lang="en-US" sz="2200" dirty="0" smtClean="0"/>
              <a:t>technology may compete with conventional methods of </a:t>
            </a:r>
            <a:r>
              <a:rPr lang="en-US" sz="2200" dirty="0"/>
              <a:t>electricity generation</a:t>
            </a:r>
            <a:r>
              <a:rPr lang="en-US" sz="2200" dirty="0" smtClean="0"/>
              <a:t>, particularly as conventional fuels become rare </a:t>
            </a:r>
            <a:r>
              <a:rPr lang="en-US" sz="2200" dirty="0"/>
              <a:t/>
            </a:r>
            <a:br>
              <a:rPr lang="en-US" sz="2200" dirty="0"/>
            </a:br>
            <a:r>
              <a:rPr lang="en-US" sz="2200" dirty="0"/>
              <a:t/>
            </a:r>
            <a:br>
              <a:rPr lang="en-US" sz="2200" dirty="0"/>
            </a:br>
            <a:r>
              <a:rPr lang="en-US" sz="2200" dirty="0"/>
              <a:t/>
            </a:r>
            <a:br>
              <a:rPr lang="en-US" sz="2200" dirty="0"/>
            </a:br>
            <a:r>
              <a:rPr lang="en-US" sz="2200" dirty="0"/>
              <a:t/>
            </a:r>
            <a:br>
              <a:rPr lang="en-US" sz="2200" dirty="0"/>
            </a:br>
            <a:endParaRPr lang="en-US" sz="2200" dirty="0"/>
          </a:p>
        </p:txBody>
      </p:sp>
    </p:spTree>
    <p:extLst>
      <p:ext uri="{BB962C8B-B14F-4D97-AF65-F5344CB8AC3E}">
        <p14:creationId xmlns:p14="http://schemas.microsoft.com/office/powerpoint/2010/main" val="11369995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 temperature collectors</a:t>
            </a:r>
            <a:endParaRPr lang="en-US" dirty="0"/>
          </a:p>
        </p:txBody>
      </p:sp>
      <p:sp>
        <p:nvSpPr>
          <p:cNvPr id="3" name="Content Placeholder 2"/>
          <p:cNvSpPr>
            <a:spLocks noGrp="1"/>
          </p:cNvSpPr>
          <p:nvPr>
            <p:ph idx="1"/>
          </p:nvPr>
        </p:nvSpPr>
        <p:spPr/>
        <p:txBody>
          <a:bodyPr/>
          <a:lstStyle/>
          <a:p>
            <a:r>
              <a:rPr lang="en-US" dirty="0"/>
              <a:t>Where temperatures below about 95 °C are sufficient, as for space heating, flat-plate collectors of the </a:t>
            </a:r>
            <a:r>
              <a:rPr lang="en-US" dirty="0" smtClean="0"/>
              <a:t>non concentrating </a:t>
            </a:r>
            <a:r>
              <a:rPr lang="en-US" dirty="0"/>
              <a:t>type are generally </a:t>
            </a:r>
            <a:r>
              <a:rPr lang="en-US" dirty="0" smtClean="0"/>
              <a:t>used</a:t>
            </a:r>
          </a:p>
          <a:p>
            <a:r>
              <a:rPr lang="en-US" dirty="0" smtClean="0"/>
              <a:t>Because </a:t>
            </a:r>
            <a:r>
              <a:rPr lang="en-US" dirty="0"/>
              <a:t>of the relatively high heat losses through the glazing, flat plate collectors will not reach temperatures much above 200 °C even when the heat transfer fluid is </a:t>
            </a:r>
            <a:r>
              <a:rPr lang="en-US" dirty="0" smtClean="0"/>
              <a:t>stagnant</a:t>
            </a:r>
          </a:p>
          <a:p>
            <a:r>
              <a:rPr lang="en-US" dirty="0" smtClean="0"/>
              <a:t>Such </a:t>
            </a:r>
            <a:r>
              <a:rPr lang="en-US" dirty="0"/>
              <a:t>temperatures are too low for efficient </a:t>
            </a:r>
            <a:r>
              <a:rPr lang="en-US" dirty="0" smtClean="0"/>
              <a:t>conversion</a:t>
            </a:r>
            <a:r>
              <a:rPr lang="en-US" dirty="0"/>
              <a:t> </a:t>
            </a:r>
            <a:r>
              <a:rPr lang="en-US" dirty="0" smtClean="0"/>
              <a:t>to </a:t>
            </a:r>
            <a:r>
              <a:rPr lang="en-US" dirty="0"/>
              <a:t>electricity.</a:t>
            </a:r>
          </a:p>
        </p:txBody>
      </p:sp>
    </p:spTree>
    <p:extLst>
      <p:ext uri="{BB962C8B-B14F-4D97-AF65-F5344CB8AC3E}">
        <p14:creationId xmlns:p14="http://schemas.microsoft.com/office/powerpoint/2010/main" val="194589574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The efficiency of heat engines increases with the temperature of the heat </a:t>
            </a:r>
            <a:r>
              <a:rPr lang="en-US" dirty="0" smtClean="0"/>
              <a:t>source</a:t>
            </a:r>
          </a:p>
          <a:p>
            <a:r>
              <a:rPr lang="en-US" dirty="0" smtClean="0"/>
              <a:t>To </a:t>
            </a:r>
            <a:r>
              <a:rPr lang="en-US" dirty="0"/>
              <a:t>achieve this in solar thermal energy plants, solar </a:t>
            </a:r>
            <a:r>
              <a:rPr lang="en-US" dirty="0" smtClean="0"/>
              <a:t>radiation</a:t>
            </a:r>
            <a:r>
              <a:rPr lang="en-US" dirty="0"/>
              <a:t> </a:t>
            </a:r>
            <a:r>
              <a:rPr lang="en-US" dirty="0" smtClean="0"/>
              <a:t>is </a:t>
            </a:r>
            <a:r>
              <a:rPr lang="en-US" dirty="0"/>
              <a:t>concentrated by mirrors or lenses to obtain higher temperatures – a technique called Concentrated Solar </a:t>
            </a:r>
            <a:r>
              <a:rPr lang="en-US" dirty="0" smtClean="0"/>
              <a:t>Power (CSP)</a:t>
            </a:r>
          </a:p>
          <a:p>
            <a:r>
              <a:rPr lang="en-US" dirty="0" smtClean="0"/>
              <a:t>The </a:t>
            </a:r>
            <a:r>
              <a:rPr lang="en-US" dirty="0"/>
              <a:t>practical effect of high efficiencies is to reduce the plant's collector size and total land use per unit power generated, reducing the environmental impacts of a power plant as well as its expense.</a:t>
            </a:r>
          </a:p>
        </p:txBody>
      </p:sp>
    </p:spTree>
    <p:extLst>
      <p:ext uri="{BB962C8B-B14F-4D97-AF65-F5344CB8AC3E}">
        <p14:creationId xmlns:p14="http://schemas.microsoft.com/office/powerpoint/2010/main" val="365062175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of the 354 MW </a:t>
            </a:r>
            <a:r>
              <a:rPr lang="en-US" dirty="0">
                <a:hlinkClick r:id="rId2" tooltip="SEGS"/>
              </a:rPr>
              <a:t>SEGS</a:t>
            </a:r>
            <a:r>
              <a:rPr lang="en-US" dirty="0"/>
              <a:t> solar complex in northern San Bernardino County, </a:t>
            </a:r>
            <a:r>
              <a:rPr lang="en-US" dirty="0" smtClean="0"/>
              <a:t>California</a:t>
            </a:r>
            <a:endParaRPr lang="en-US" dirty="0"/>
          </a:p>
        </p:txBody>
      </p:sp>
      <p:pic>
        <p:nvPicPr>
          <p:cNvPr id="4" name="Content Placeholder 3"/>
          <p:cNvPicPr>
            <a:picLocks noGrp="1" noChangeAspect="1"/>
          </p:cNvPicPr>
          <p:nvPr>
            <p:ph idx="1"/>
          </p:nvPr>
        </p:nvPicPr>
        <p:blipFill>
          <a:blip r:embed="rId3"/>
          <a:stretch>
            <a:fillRect/>
          </a:stretch>
        </p:blipFill>
        <p:spPr>
          <a:xfrm>
            <a:off x="838200" y="1825625"/>
            <a:ext cx="10515599" cy="4351338"/>
          </a:xfrm>
          <a:prstGeom prst="rect">
            <a:avLst/>
          </a:prstGeom>
        </p:spPr>
      </p:pic>
    </p:spTree>
    <p:extLst>
      <p:ext uri="{BB962C8B-B14F-4D97-AF65-F5344CB8AC3E}">
        <p14:creationId xmlns:p14="http://schemas.microsoft.com/office/powerpoint/2010/main" val="195452568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a:t>As the temperature increases, different forms of conversion become practical. Up to 600 °C, steam turbines, standard technology, have an efficiency up to </a:t>
            </a:r>
            <a:r>
              <a:rPr lang="en-US" dirty="0" smtClean="0"/>
              <a:t>41%</a:t>
            </a:r>
          </a:p>
          <a:p>
            <a:pPr algn="just"/>
            <a:r>
              <a:rPr lang="en-US" dirty="0" smtClean="0"/>
              <a:t>Above </a:t>
            </a:r>
            <a:r>
              <a:rPr lang="en-US" dirty="0"/>
              <a:t>600 °C, gas turbines can be more efficient. Higher temperatures are problematic because different materials and techniques are </a:t>
            </a:r>
            <a:r>
              <a:rPr lang="en-US" dirty="0" smtClean="0"/>
              <a:t>needed</a:t>
            </a:r>
          </a:p>
          <a:p>
            <a:pPr algn="just"/>
            <a:r>
              <a:rPr lang="en-US" dirty="0" smtClean="0"/>
              <a:t>One </a:t>
            </a:r>
            <a:r>
              <a:rPr lang="en-US" dirty="0"/>
              <a:t>proposal for very high temperatures is to use liquid fluoride salts operating between 700 °C to 800 °C, using multi-stage turbine systems to achieve 50% or more thermal </a:t>
            </a:r>
            <a:r>
              <a:rPr lang="en-US" dirty="0" smtClean="0"/>
              <a:t>efficiencies</a:t>
            </a:r>
            <a:endParaRPr lang="en-US" dirty="0"/>
          </a:p>
        </p:txBody>
      </p:sp>
    </p:spTree>
    <p:extLst>
      <p:ext uri="{BB962C8B-B14F-4D97-AF65-F5344CB8AC3E}">
        <p14:creationId xmlns:p14="http://schemas.microsoft.com/office/powerpoint/2010/main" val="12321392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pPr algn="just"/>
            <a:r>
              <a:rPr lang="en-US" dirty="0"/>
              <a:t>If your peak demand is measured in kVA, you should convert it to kW by multiplying the kVA figure by the on-peak power factor for your building (if you know </a:t>
            </a:r>
            <a:r>
              <a:rPr lang="en-US" dirty="0" smtClean="0"/>
              <a:t>it)</a:t>
            </a:r>
          </a:p>
          <a:p>
            <a:pPr algn="just"/>
            <a:r>
              <a:rPr lang="en-US" b="1" i="1" dirty="0" smtClean="0">
                <a:solidFill>
                  <a:srgbClr val="FF0000"/>
                </a:solidFill>
              </a:rPr>
              <a:t>If </a:t>
            </a:r>
            <a:r>
              <a:rPr lang="en-US" b="1" i="1" dirty="0">
                <a:solidFill>
                  <a:srgbClr val="FF0000"/>
                </a:solidFill>
              </a:rPr>
              <a:t>not, a power factor of 90% is a reasonable estimate for most buildings that do not have power factor correction capacitors </a:t>
            </a:r>
            <a:r>
              <a:rPr lang="en-US" b="1" i="1" dirty="0" smtClean="0">
                <a:solidFill>
                  <a:srgbClr val="FF0000"/>
                </a:solidFill>
              </a:rPr>
              <a:t>installed</a:t>
            </a:r>
          </a:p>
          <a:p>
            <a:pPr algn="just"/>
            <a:r>
              <a:rPr lang="en-US" dirty="0"/>
              <a:t>Values for </a:t>
            </a:r>
            <a:r>
              <a:rPr lang="en-US" dirty="0" smtClean="0"/>
              <a:t>LOAD FACTOR </a:t>
            </a:r>
            <a:r>
              <a:rPr lang="en-US" dirty="0"/>
              <a:t>vary widely with the types of loads and operating </a:t>
            </a:r>
            <a:r>
              <a:rPr lang="en-US" dirty="0" smtClean="0"/>
              <a:t>schedules</a:t>
            </a:r>
          </a:p>
          <a:p>
            <a:pPr algn="just"/>
            <a:r>
              <a:rPr lang="en-US" dirty="0" smtClean="0"/>
              <a:t>Some </a:t>
            </a:r>
            <a:r>
              <a:rPr lang="en-US" dirty="0"/>
              <a:t>industrial loads dip to 20% or lower, while commercial buildings commonly see 40% to </a:t>
            </a:r>
            <a:r>
              <a:rPr lang="en-US" dirty="0" smtClean="0"/>
              <a:t>70%</a:t>
            </a:r>
          </a:p>
          <a:p>
            <a:pPr algn="just"/>
            <a:r>
              <a:rPr lang="en-US" dirty="0" smtClean="0"/>
              <a:t>Of </a:t>
            </a:r>
            <a:r>
              <a:rPr lang="en-US" dirty="0"/>
              <a:t>course, you can expect seasonal swings if you have electric cooling or heating systems.</a:t>
            </a:r>
          </a:p>
        </p:txBody>
      </p:sp>
    </p:spTree>
    <p:extLst>
      <p:ext uri="{BB962C8B-B14F-4D97-AF65-F5344CB8AC3E}">
        <p14:creationId xmlns:p14="http://schemas.microsoft.com/office/powerpoint/2010/main" val="35913679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The higher operating </a:t>
            </a:r>
            <a:r>
              <a:rPr lang="en-US" dirty="0" smtClean="0"/>
              <a:t>temperatures</a:t>
            </a:r>
            <a:r>
              <a:rPr lang="en-US" dirty="0"/>
              <a:t> </a:t>
            </a:r>
            <a:r>
              <a:rPr lang="en-US" dirty="0" smtClean="0"/>
              <a:t>permit </a:t>
            </a:r>
            <a:r>
              <a:rPr lang="en-US" dirty="0"/>
              <a:t>the plant to use higher-temperature dry heat exchangers for its thermal exhaust, reducing the plant's water use – critical in the deserts where large solar plants are </a:t>
            </a:r>
            <a:r>
              <a:rPr lang="en-US" dirty="0" smtClean="0"/>
              <a:t>practical</a:t>
            </a:r>
          </a:p>
          <a:p>
            <a:r>
              <a:rPr lang="en-US" dirty="0" smtClean="0"/>
              <a:t>High </a:t>
            </a:r>
            <a:r>
              <a:rPr lang="en-US" dirty="0"/>
              <a:t>temperatures also make heat storage more efficient, because more watt-hours are stored per unit of </a:t>
            </a:r>
            <a:r>
              <a:rPr lang="en-US" dirty="0" smtClean="0"/>
              <a:t>fluid</a:t>
            </a:r>
            <a:endParaRPr lang="en-US" dirty="0"/>
          </a:p>
        </p:txBody>
      </p:sp>
    </p:spTree>
    <p:extLst>
      <p:ext uri="{BB962C8B-B14F-4D97-AF65-F5344CB8AC3E}">
        <p14:creationId xmlns:p14="http://schemas.microsoft.com/office/powerpoint/2010/main" val="250643597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Solar Energy</a:t>
            </a:r>
            <a:endParaRPr lang="en-US" dirty="0"/>
          </a:p>
        </p:txBody>
      </p:sp>
      <p:sp>
        <p:nvSpPr>
          <p:cNvPr id="3" name="Content Placeholder 2"/>
          <p:cNvSpPr>
            <a:spLocks noGrp="1"/>
          </p:cNvSpPr>
          <p:nvPr>
            <p:ph idx="1"/>
          </p:nvPr>
        </p:nvSpPr>
        <p:spPr/>
        <p:txBody>
          <a:bodyPr>
            <a:normAutofit fontScale="92500"/>
          </a:bodyPr>
          <a:lstStyle/>
          <a:p>
            <a:r>
              <a:rPr lang="en-US" dirty="0" smtClean="0"/>
              <a:t>The average incident solar energy received on earth’s surface is about 600 W/m</a:t>
            </a:r>
            <a:r>
              <a:rPr lang="en-US" baseline="30000" dirty="0" smtClean="0"/>
              <a:t>2 </a:t>
            </a:r>
            <a:r>
              <a:rPr lang="en-US" dirty="0" smtClean="0"/>
              <a:t>but the actual value varies considerably</a:t>
            </a:r>
          </a:p>
          <a:p>
            <a:r>
              <a:rPr lang="en-US" dirty="0" smtClean="0"/>
              <a:t>Advantages are free of cost, non exhaustible and completely pollution free</a:t>
            </a:r>
          </a:p>
          <a:p>
            <a:r>
              <a:rPr lang="en-US" dirty="0" smtClean="0"/>
              <a:t>Drawbacks are; energy density per unit area is very low, it is available only for a part of the day</a:t>
            </a:r>
          </a:p>
          <a:p>
            <a:r>
              <a:rPr lang="en-US" dirty="0" smtClean="0"/>
              <a:t>Cloudy and hazy atmospheric conditions greatly reduce energy received</a:t>
            </a:r>
          </a:p>
          <a:p>
            <a:r>
              <a:rPr lang="en-US" dirty="0" smtClean="0"/>
              <a:t>Utilizing solar energy for generation, challenging technological problems exist, the most important being that collection and concentration of solar energy and its conversion to the electrical from through efficient and with economic means</a:t>
            </a:r>
            <a:endParaRPr lang="en-US" dirty="0"/>
          </a:p>
        </p:txBody>
      </p:sp>
    </p:spTree>
    <p:extLst>
      <p:ext uri="{BB962C8B-B14F-4D97-AF65-F5344CB8AC3E}">
        <p14:creationId xmlns:p14="http://schemas.microsoft.com/office/powerpoint/2010/main" val="180523080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Wave Energy</a:t>
            </a:r>
            <a:endParaRPr lang="en-US" dirty="0"/>
          </a:p>
        </p:txBody>
      </p:sp>
      <p:sp>
        <p:nvSpPr>
          <p:cNvPr id="3" name="Content Placeholder 2"/>
          <p:cNvSpPr>
            <a:spLocks noGrp="1"/>
          </p:cNvSpPr>
          <p:nvPr>
            <p:ph idx="1"/>
          </p:nvPr>
        </p:nvSpPr>
        <p:spPr/>
        <p:txBody>
          <a:bodyPr>
            <a:noAutofit/>
          </a:bodyPr>
          <a:lstStyle/>
          <a:p>
            <a:pPr algn="just"/>
            <a:r>
              <a:rPr lang="en-US" sz="2300" dirty="0"/>
              <a:t>The </a:t>
            </a:r>
            <a:r>
              <a:rPr lang="en-US" sz="2300" dirty="0" smtClean="0"/>
              <a:t>energy content of sea waves is </a:t>
            </a:r>
            <a:r>
              <a:rPr lang="en-US" sz="2300" dirty="0"/>
              <a:t>very </a:t>
            </a:r>
            <a:r>
              <a:rPr lang="en-US" sz="2300" dirty="0" smtClean="0"/>
              <a:t>high</a:t>
            </a:r>
          </a:p>
          <a:p>
            <a:pPr algn="just"/>
            <a:r>
              <a:rPr lang="en-US" sz="2300" dirty="0" smtClean="0"/>
              <a:t>In long coast line countries, </a:t>
            </a:r>
            <a:r>
              <a:rPr lang="en-US" sz="2300" dirty="0"/>
              <a:t>with </a:t>
            </a:r>
            <a:r>
              <a:rPr lang="en-US" sz="2300" dirty="0" smtClean="0"/>
              <a:t>several hundreds</a:t>
            </a:r>
            <a:r>
              <a:rPr lang="en-US" sz="2300" dirty="0"/>
              <a:t/>
            </a:r>
            <a:br>
              <a:rPr lang="en-US" sz="2300" dirty="0"/>
            </a:br>
            <a:r>
              <a:rPr lang="en-US" sz="2300" dirty="0"/>
              <a:t>of </a:t>
            </a:r>
            <a:r>
              <a:rPr lang="en-US" sz="2300" dirty="0" smtClean="0"/>
              <a:t>kilometers of </a:t>
            </a:r>
            <a:r>
              <a:rPr lang="en-US" sz="2300" dirty="0"/>
              <a:t>coastline, a </a:t>
            </a:r>
            <a:r>
              <a:rPr lang="en-US" sz="2300" dirty="0" smtClean="0"/>
              <a:t>vast source of energy is available</a:t>
            </a:r>
          </a:p>
          <a:p>
            <a:pPr algn="just"/>
            <a:r>
              <a:rPr lang="en-US" sz="2300" dirty="0"/>
              <a:t>The power </a:t>
            </a:r>
            <a:r>
              <a:rPr lang="en-US" sz="2300" dirty="0" smtClean="0"/>
              <a:t>in the </a:t>
            </a:r>
            <a:r>
              <a:rPr lang="en-US" sz="2300" dirty="0"/>
              <a:t>wave is </a:t>
            </a:r>
            <a:r>
              <a:rPr lang="en-US" sz="2300" dirty="0" smtClean="0"/>
              <a:t>proportional to </a:t>
            </a:r>
            <a:r>
              <a:rPr lang="en-US" sz="2300" dirty="0"/>
              <a:t>the </a:t>
            </a:r>
            <a:r>
              <a:rPr lang="en-US" sz="2300" dirty="0" smtClean="0"/>
              <a:t>square of </a:t>
            </a:r>
            <a:r>
              <a:rPr lang="en-US" sz="2300" dirty="0"/>
              <a:t>the </a:t>
            </a:r>
            <a:r>
              <a:rPr lang="en-US" sz="2300" dirty="0" smtClean="0"/>
              <a:t>amplitude and </a:t>
            </a:r>
            <a:r>
              <a:rPr lang="en-US" sz="2300" dirty="0"/>
              <a:t>to the period </a:t>
            </a:r>
            <a:r>
              <a:rPr lang="en-US" sz="2300" dirty="0" smtClean="0"/>
              <a:t>of the </a:t>
            </a:r>
            <a:r>
              <a:rPr lang="en-US" sz="2300" dirty="0"/>
              <a:t>motion </a:t>
            </a:r>
            <a:endParaRPr lang="en-US" sz="2300" dirty="0" smtClean="0"/>
          </a:p>
          <a:p>
            <a:pPr algn="just"/>
            <a:r>
              <a:rPr lang="en-US" sz="2300" dirty="0"/>
              <a:t>Therefore</a:t>
            </a:r>
            <a:r>
              <a:rPr lang="en-US" sz="2300" dirty="0" smtClean="0"/>
              <a:t>, the long period (~ </a:t>
            </a:r>
            <a:r>
              <a:rPr lang="en-US" sz="2300" dirty="0"/>
              <a:t>10 s), </a:t>
            </a:r>
            <a:r>
              <a:rPr lang="en-US" sz="2300" dirty="0" smtClean="0"/>
              <a:t>large amplitude (~ </a:t>
            </a:r>
            <a:r>
              <a:rPr lang="en-US" sz="2300" dirty="0"/>
              <a:t>2m) waves</a:t>
            </a:r>
            <a:br>
              <a:rPr lang="en-US" sz="2300" dirty="0"/>
            </a:br>
            <a:r>
              <a:rPr lang="en-US" sz="2300" dirty="0"/>
              <a:t>are of considerable interest for power </a:t>
            </a:r>
            <a:r>
              <a:rPr lang="en-US" sz="2300" dirty="0" smtClean="0"/>
              <a:t>generation</a:t>
            </a:r>
            <a:r>
              <a:rPr lang="en-US" sz="2300" dirty="0"/>
              <a:t>, with energy fluxes</a:t>
            </a:r>
            <a:br>
              <a:rPr lang="en-US" sz="2300" dirty="0"/>
            </a:br>
            <a:r>
              <a:rPr lang="en-US" sz="2300" dirty="0"/>
              <a:t>commonly </a:t>
            </a:r>
            <a:r>
              <a:rPr lang="en-US" sz="2300" dirty="0" smtClean="0"/>
              <a:t>averaging between 50 </a:t>
            </a:r>
            <a:r>
              <a:rPr lang="en-US" sz="2300" dirty="0"/>
              <a:t>and 70 kW/m width of </a:t>
            </a:r>
            <a:r>
              <a:rPr lang="en-US" sz="2300" dirty="0" smtClean="0"/>
              <a:t>on coming wave</a:t>
            </a:r>
          </a:p>
          <a:p>
            <a:r>
              <a:rPr lang="en-US" sz="2300" dirty="0"/>
              <a:t>Though the </a:t>
            </a:r>
            <a:r>
              <a:rPr lang="en-US" sz="2300" dirty="0" smtClean="0"/>
              <a:t>engineering problems associated with wave-power are </a:t>
            </a:r>
            <a:r>
              <a:rPr lang="en-US" sz="2300" dirty="0"/>
              <a:t>formidable,</a:t>
            </a:r>
            <a:br>
              <a:rPr lang="en-US" sz="2300" dirty="0"/>
            </a:br>
            <a:r>
              <a:rPr lang="en-US" sz="2300" dirty="0"/>
              <a:t>the </a:t>
            </a:r>
            <a:r>
              <a:rPr lang="en-US" sz="2300" dirty="0" smtClean="0"/>
              <a:t>amount of energy that </a:t>
            </a:r>
            <a:r>
              <a:rPr lang="en-US" sz="2300" dirty="0"/>
              <a:t>can be </a:t>
            </a:r>
            <a:r>
              <a:rPr lang="en-US" sz="2300" dirty="0" smtClean="0"/>
              <a:t>harnessed is large  and development </a:t>
            </a:r>
            <a:r>
              <a:rPr lang="en-US" sz="2300" dirty="0"/>
              <a:t>work is</a:t>
            </a:r>
            <a:br>
              <a:rPr lang="en-US" sz="2300" dirty="0"/>
            </a:br>
            <a:r>
              <a:rPr lang="en-US" sz="2300" dirty="0"/>
              <a:t>in </a:t>
            </a:r>
            <a:r>
              <a:rPr lang="en-US" sz="2300" dirty="0" smtClean="0"/>
              <a:t>progress </a:t>
            </a:r>
            <a:r>
              <a:rPr lang="en-US" sz="2300" dirty="0"/>
              <a:t/>
            </a:r>
            <a:br>
              <a:rPr lang="en-US" sz="2300" dirty="0"/>
            </a:br>
            <a:r>
              <a:rPr lang="en-US" sz="2300" dirty="0"/>
              <a:t> </a:t>
            </a:r>
            <a:br>
              <a:rPr lang="en-US" sz="2300" dirty="0"/>
            </a:br>
            <a:r>
              <a:rPr lang="en-US" sz="2300" dirty="0"/>
              <a:t/>
            </a:r>
            <a:br>
              <a:rPr lang="en-US" sz="2300" dirty="0"/>
            </a:br>
            <a:r>
              <a:rPr lang="en-US" sz="2300" dirty="0"/>
              <a:t> </a:t>
            </a:r>
            <a:br>
              <a:rPr lang="en-US" sz="2300" dirty="0"/>
            </a:br>
            <a:endParaRPr lang="en-US" sz="2300" dirty="0"/>
          </a:p>
        </p:txBody>
      </p:sp>
    </p:spTree>
    <p:extLst>
      <p:ext uri="{BB962C8B-B14F-4D97-AF65-F5344CB8AC3E}">
        <p14:creationId xmlns:p14="http://schemas.microsoft.com/office/powerpoint/2010/main" val="98431081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Wave Energy Phenomena</a:t>
            </a:r>
            <a:endParaRPr lang="en-US" dirty="0"/>
          </a:p>
        </p:txBody>
      </p:sp>
      <p:sp>
        <p:nvSpPr>
          <p:cNvPr id="3" name="Content Placeholder 2"/>
          <p:cNvSpPr>
            <a:spLocks noGrp="1"/>
          </p:cNvSpPr>
          <p:nvPr>
            <p:ph idx="1"/>
          </p:nvPr>
        </p:nvSpPr>
        <p:spPr/>
        <p:txBody>
          <a:bodyPr>
            <a:normAutofit lnSpcReduction="10000"/>
          </a:bodyPr>
          <a:lstStyle/>
          <a:p>
            <a:pPr algn="just"/>
            <a:r>
              <a:rPr lang="en-US" dirty="0"/>
              <a:t>As the wind passes over the surface of the oceans, a portion of the winds kinetic energy is transferred to the water below, generating </a:t>
            </a:r>
            <a:r>
              <a:rPr lang="en-US" dirty="0" smtClean="0"/>
              <a:t>waves</a:t>
            </a:r>
          </a:p>
          <a:p>
            <a:pPr algn="just"/>
            <a:r>
              <a:rPr lang="en-US" dirty="0" smtClean="0"/>
              <a:t>In </a:t>
            </a:r>
            <a:r>
              <a:rPr lang="en-US" dirty="0"/>
              <a:t>fact, the ocean could be viewed as a vast storage collector of energy transferred by the sun to the oceans, with the waves carrying the transferred kinetic energy across the surface of the </a:t>
            </a:r>
            <a:r>
              <a:rPr lang="en-US" dirty="0" smtClean="0"/>
              <a:t>oceans</a:t>
            </a:r>
          </a:p>
          <a:p>
            <a:pPr algn="just"/>
            <a:r>
              <a:rPr lang="en-US" dirty="0"/>
              <a:t>The kinetic energy of the wave turns a turbine attached to a generator, which produces </a:t>
            </a:r>
            <a:r>
              <a:rPr lang="en-US" dirty="0" smtClean="0"/>
              <a:t>electricity</a:t>
            </a:r>
          </a:p>
          <a:p>
            <a:pPr algn="just"/>
            <a:r>
              <a:rPr lang="en-US" dirty="0" smtClean="0"/>
              <a:t>However</a:t>
            </a:r>
            <a:r>
              <a:rPr lang="en-US" dirty="0"/>
              <a:t>, the open oceans can be a stormy and violent environment, resulting in the wave energy machines being destroyed by </a:t>
            </a:r>
            <a:r>
              <a:rPr lang="en-US" dirty="0" smtClean="0"/>
              <a:t>the </a:t>
            </a:r>
            <a:r>
              <a:rPr lang="en-US" dirty="0"/>
              <a:t>energy they were designed to capture.</a:t>
            </a:r>
          </a:p>
        </p:txBody>
      </p:sp>
    </p:spTree>
    <p:extLst>
      <p:ext uri="{BB962C8B-B14F-4D97-AF65-F5344CB8AC3E}">
        <p14:creationId xmlns:p14="http://schemas.microsoft.com/office/powerpoint/2010/main" val="271312190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Physical phenomena</a:t>
            </a:r>
            <a:endParaRPr lang="en-US" dirty="0"/>
          </a:p>
        </p:txBody>
      </p:sp>
      <p:sp>
        <p:nvSpPr>
          <p:cNvPr id="3" name="Content Placeholder 2"/>
          <p:cNvSpPr>
            <a:spLocks noGrp="1"/>
          </p:cNvSpPr>
          <p:nvPr>
            <p:ph idx="1"/>
          </p:nvPr>
        </p:nvSpPr>
        <p:spPr/>
        <p:txBody>
          <a:bodyPr/>
          <a:lstStyle/>
          <a:p>
            <a:r>
              <a:rPr lang="en-US" dirty="0"/>
              <a:t>Waves are generated by wind passing over the surface of the </a:t>
            </a:r>
            <a:r>
              <a:rPr lang="en-US" dirty="0" smtClean="0"/>
              <a:t>sea</a:t>
            </a:r>
          </a:p>
          <a:p>
            <a:r>
              <a:rPr lang="en-US" dirty="0" smtClean="0"/>
              <a:t>As </a:t>
            </a:r>
            <a:r>
              <a:rPr lang="en-US" dirty="0"/>
              <a:t>long as the waves propagate slower than the wind speed just above the waves, there is an energy transfer from the wind to the </a:t>
            </a:r>
            <a:r>
              <a:rPr lang="en-US" dirty="0" smtClean="0"/>
              <a:t>waves</a:t>
            </a:r>
          </a:p>
          <a:p>
            <a:r>
              <a:rPr lang="en-US" dirty="0" smtClean="0"/>
              <a:t>Both </a:t>
            </a:r>
            <a:r>
              <a:rPr lang="en-US" dirty="0"/>
              <a:t>air pressure differences between the upwind and </a:t>
            </a:r>
            <a:r>
              <a:rPr lang="en-US" dirty="0" smtClean="0"/>
              <a:t>the side </a:t>
            </a:r>
            <a:r>
              <a:rPr lang="en-US" dirty="0"/>
              <a:t>of a wave </a:t>
            </a:r>
            <a:r>
              <a:rPr lang="en-US" dirty="0" smtClean="0"/>
              <a:t>crest , </a:t>
            </a:r>
            <a:r>
              <a:rPr lang="en-US" dirty="0"/>
              <a:t>as well as friction on the water surface by the wind, making the water to go into the shear </a:t>
            </a:r>
            <a:r>
              <a:rPr lang="en-US" dirty="0" smtClean="0"/>
              <a:t>stress </a:t>
            </a:r>
            <a:r>
              <a:rPr lang="en-US" dirty="0"/>
              <a:t> causes the growth of the waves</a:t>
            </a:r>
          </a:p>
        </p:txBody>
      </p:sp>
    </p:spTree>
    <p:extLst>
      <p:ext uri="{BB962C8B-B14F-4D97-AF65-F5344CB8AC3E}">
        <p14:creationId xmlns:p14="http://schemas.microsoft.com/office/powerpoint/2010/main" val="30408284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a:t>In deep water where the water depth is larger than half </a:t>
            </a:r>
            <a:r>
              <a:rPr lang="en-US" dirty="0" smtClean="0"/>
              <a:t>the</a:t>
            </a:r>
            <a:r>
              <a:rPr lang="en-US" dirty="0"/>
              <a:t> wavelength, the wave energy flux </a:t>
            </a:r>
            <a:r>
              <a:rPr lang="en-US" dirty="0" smtClean="0"/>
              <a:t>is;</a:t>
            </a:r>
          </a:p>
          <a:p>
            <a:endParaRPr lang="en-US" dirty="0"/>
          </a:p>
        </p:txBody>
      </p:sp>
      <p:pic>
        <p:nvPicPr>
          <p:cNvPr id="4" name="Picture 3"/>
          <p:cNvPicPr>
            <a:picLocks noChangeAspect="1"/>
          </p:cNvPicPr>
          <p:nvPr/>
        </p:nvPicPr>
        <p:blipFill>
          <a:blip r:embed="rId2"/>
          <a:stretch>
            <a:fillRect/>
          </a:stretch>
        </p:blipFill>
        <p:spPr>
          <a:xfrm>
            <a:off x="2625213" y="3128962"/>
            <a:ext cx="5766619" cy="1118573"/>
          </a:xfrm>
          <a:prstGeom prst="rect">
            <a:avLst/>
          </a:prstGeom>
        </p:spPr>
      </p:pic>
    </p:spTree>
    <p:extLst>
      <p:ext uri="{BB962C8B-B14F-4D97-AF65-F5344CB8AC3E}">
        <p14:creationId xmlns:p14="http://schemas.microsoft.com/office/powerpoint/2010/main" val="9322313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a:t>with </a:t>
            </a:r>
            <a:r>
              <a:rPr lang="en-US" i="1" dirty="0"/>
              <a:t>P</a:t>
            </a:r>
            <a:r>
              <a:rPr lang="en-US" dirty="0"/>
              <a:t> the wave energy flux per unit of wave-crest </a:t>
            </a:r>
            <a:r>
              <a:rPr lang="en-US" dirty="0" smtClean="0"/>
              <a:t>length</a:t>
            </a:r>
            <a:r>
              <a:rPr lang="en-US" dirty="0"/>
              <a:t>, </a:t>
            </a:r>
            <a:r>
              <a:rPr lang="en-US" i="1" dirty="0"/>
              <a:t>H</a:t>
            </a:r>
            <a:r>
              <a:rPr lang="en-US" i="1" baseline="-25000" dirty="0"/>
              <a:t>m0</a:t>
            </a:r>
            <a:r>
              <a:rPr lang="en-US" dirty="0"/>
              <a:t> the significant wave height, </a:t>
            </a:r>
            <a:r>
              <a:rPr lang="en-US" i="1" dirty="0" err="1"/>
              <a:t>T</a:t>
            </a:r>
            <a:r>
              <a:rPr lang="en-US" i="1" baseline="-25000" dirty="0" err="1"/>
              <a:t>e</a:t>
            </a:r>
            <a:r>
              <a:rPr lang="en-US" dirty="0"/>
              <a:t> the wave energy period, </a:t>
            </a:r>
            <a:r>
              <a:rPr lang="en-US" i="1" dirty="0"/>
              <a:t>ρ</a:t>
            </a:r>
            <a:r>
              <a:rPr lang="en-US" dirty="0"/>
              <a:t> the water </a:t>
            </a:r>
            <a:r>
              <a:rPr lang="en-US" dirty="0" smtClean="0"/>
              <a:t>density and</a:t>
            </a:r>
            <a:r>
              <a:rPr lang="en-US" dirty="0"/>
              <a:t> </a:t>
            </a:r>
            <a:r>
              <a:rPr lang="en-US" i="1" dirty="0"/>
              <a:t>g</a:t>
            </a:r>
            <a:r>
              <a:rPr lang="en-US" dirty="0"/>
              <a:t> the acceleration by </a:t>
            </a:r>
            <a:r>
              <a:rPr lang="en-US" dirty="0" smtClean="0"/>
              <a:t>gravity</a:t>
            </a:r>
          </a:p>
          <a:p>
            <a:pPr algn="just"/>
            <a:r>
              <a:rPr lang="en-US" dirty="0" smtClean="0"/>
              <a:t>The </a:t>
            </a:r>
            <a:r>
              <a:rPr lang="en-US" dirty="0"/>
              <a:t>above formula states that wave power is proportional to the wave energy period and to the square of the wave </a:t>
            </a:r>
            <a:r>
              <a:rPr lang="en-US" dirty="0" smtClean="0"/>
              <a:t>height</a:t>
            </a:r>
          </a:p>
          <a:p>
            <a:pPr algn="just"/>
            <a:r>
              <a:rPr lang="en-US" dirty="0" smtClean="0"/>
              <a:t>When </a:t>
            </a:r>
            <a:r>
              <a:rPr lang="en-US" dirty="0"/>
              <a:t>the significant wave height is given in </a:t>
            </a:r>
            <a:r>
              <a:rPr lang="en-US" dirty="0" err="1"/>
              <a:t>metres</a:t>
            </a:r>
            <a:r>
              <a:rPr lang="en-US" dirty="0"/>
              <a:t>, and the wave period in seconds, the result is the wave power in kilowatts (kW) per </a:t>
            </a:r>
            <a:r>
              <a:rPr lang="en-US" dirty="0" err="1"/>
              <a:t>metre</a:t>
            </a:r>
            <a:r>
              <a:rPr lang="en-US" dirty="0"/>
              <a:t> of </a:t>
            </a:r>
            <a:r>
              <a:rPr lang="en-US" dirty="0" smtClean="0"/>
              <a:t>wave front</a:t>
            </a:r>
            <a:r>
              <a:rPr lang="en-US" dirty="0"/>
              <a:t> length</a:t>
            </a:r>
          </a:p>
        </p:txBody>
      </p:sp>
    </p:spTree>
    <p:extLst>
      <p:ext uri="{BB962C8B-B14F-4D97-AF65-F5344CB8AC3E}">
        <p14:creationId xmlns:p14="http://schemas.microsoft.com/office/powerpoint/2010/main" val="34709673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Example: Consider moderate ocean swells, in deep water, a few km off a coastline, with a wave height of 3 m and a wave energy period of 8 </a:t>
            </a:r>
            <a:r>
              <a:rPr lang="en-US" dirty="0" smtClean="0"/>
              <a:t>seconds</a:t>
            </a:r>
          </a:p>
          <a:p>
            <a:r>
              <a:rPr lang="en-US" dirty="0" smtClean="0"/>
              <a:t>Using </a:t>
            </a:r>
            <a:r>
              <a:rPr lang="en-US" dirty="0"/>
              <a:t>the formula to solve for power, we </a:t>
            </a:r>
            <a:r>
              <a:rPr lang="en-US" dirty="0" smtClean="0"/>
              <a:t>get;</a:t>
            </a:r>
          </a:p>
          <a:p>
            <a:r>
              <a:rPr lang="en-US" dirty="0" smtClean="0"/>
              <a:t>In </a:t>
            </a:r>
            <a:r>
              <a:rPr lang="en-US" dirty="0"/>
              <a:t>major storms, the largest waves offshore are about 15 meters high and have a period of about 15 </a:t>
            </a:r>
            <a:r>
              <a:rPr lang="en-US" dirty="0" smtClean="0"/>
              <a:t>seconds</a:t>
            </a:r>
          </a:p>
          <a:p>
            <a:r>
              <a:rPr lang="en-US" dirty="0" smtClean="0"/>
              <a:t>According </a:t>
            </a:r>
            <a:r>
              <a:rPr lang="en-US" dirty="0"/>
              <a:t>to the above formula, such waves carry about 1.7 MW of power across each </a:t>
            </a:r>
            <a:r>
              <a:rPr lang="en-US" dirty="0" err="1"/>
              <a:t>metre</a:t>
            </a:r>
            <a:r>
              <a:rPr lang="en-US" dirty="0"/>
              <a:t> of </a:t>
            </a:r>
            <a:r>
              <a:rPr lang="en-US" dirty="0" err="1" smtClean="0"/>
              <a:t>wavefront</a:t>
            </a:r>
            <a:endParaRPr lang="en-US" dirty="0" smtClean="0"/>
          </a:p>
          <a:p>
            <a:endParaRPr lang="en-US" dirty="0"/>
          </a:p>
        </p:txBody>
      </p:sp>
    </p:spTree>
    <p:extLst>
      <p:ext uri="{BB962C8B-B14F-4D97-AF65-F5344CB8AC3E}">
        <p14:creationId xmlns:p14="http://schemas.microsoft.com/office/powerpoint/2010/main" val="38895464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Biofuels</a:t>
            </a:r>
            <a:endParaRPr lang="en-US" dirty="0"/>
          </a:p>
        </p:txBody>
      </p:sp>
      <p:sp>
        <p:nvSpPr>
          <p:cNvPr id="3" name="Content Placeholder 2"/>
          <p:cNvSpPr>
            <a:spLocks noGrp="1"/>
          </p:cNvSpPr>
          <p:nvPr>
            <p:ph idx="1"/>
          </p:nvPr>
        </p:nvSpPr>
        <p:spPr/>
        <p:txBody>
          <a:bodyPr>
            <a:noAutofit/>
          </a:bodyPr>
          <a:lstStyle/>
          <a:p>
            <a:pPr algn="just"/>
            <a:r>
              <a:rPr lang="en-US" sz="2200" dirty="0"/>
              <a:t>The material of plants and animals is called biomass, which may be</a:t>
            </a:r>
            <a:br>
              <a:rPr lang="en-US" sz="2200" dirty="0"/>
            </a:br>
            <a:r>
              <a:rPr lang="en-US" sz="2200" dirty="0"/>
              <a:t>transformed by chemical and biological </a:t>
            </a:r>
            <a:r>
              <a:rPr lang="en-US" sz="2200" dirty="0" smtClean="0"/>
              <a:t>processes to </a:t>
            </a:r>
            <a:r>
              <a:rPr lang="en-US" sz="2200" dirty="0"/>
              <a:t>produce </a:t>
            </a:r>
            <a:r>
              <a:rPr lang="en-US" sz="2200" dirty="0" smtClean="0"/>
              <a:t>intermediate biofuels such </a:t>
            </a:r>
            <a:r>
              <a:rPr lang="en-US" sz="2200" dirty="0"/>
              <a:t>as </a:t>
            </a:r>
            <a:r>
              <a:rPr lang="en-US" sz="2200" dirty="0" smtClean="0"/>
              <a:t>methane gas</a:t>
            </a:r>
            <a:r>
              <a:rPr lang="en-US" sz="2200" dirty="0"/>
              <a:t>, ethanol liquid or charcoal solid </a:t>
            </a:r>
            <a:endParaRPr lang="en-US" sz="2200" dirty="0" smtClean="0"/>
          </a:p>
          <a:p>
            <a:pPr algn="just"/>
            <a:r>
              <a:rPr lang="en-US" sz="2200" dirty="0"/>
              <a:t>Biomass </a:t>
            </a:r>
            <a:r>
              <a:rPr lang="en-US" sz="2200" dirty="0" smtClean="0"/>
              <a:t>is burnt </a:t>
            </a:r>
            <a:r>
              <a:rPr lang="en-US" sz="2200" dirty="0"/>
              <a:t>to provide heat for cooking, comfort heat (</a:t>
            </a:r>
            <a:r>
              <a:rPr lang="en-US" sz="2200" dirty="0" smtClean="0"/>
              <a:t>space heat</a:t>
            </a:r>
            <a:r>
              <a:rPr lang="en-US" sz="2200" dirty="0"/>
              <a:t>), crop drying</a:t>
            </a:r>
            <a:r>
              <a:rPr lang="en-US" sz="2200" dirty="0" smtClean="0"/>
              <a:t>, </a:t>
            </a:r>
            <a:r>
              <a:rPr lang="en-US" sz="2200" dirty="0"/>
              <a:t>f</a:t>
            </a:r>
            <a:r>
              <a:rPr lang="en-US" sz="2200" dirty="0" smtClean="0"/>
              <a:t>actory processes and raising steam for </a:t>
            </a:r>
            <a:r>
              <a:rPr lang="en-US" sz="2200" dirty="0"/>
              <a:t>electricity </a:t>
            </a:r>
            <a:r>
              <a:rPr lang="en-US" sz="2200" dirty="0" smtClean="0"/>
              <a:t>production and transport</a:t>
            </a:r>
          </a:p>
          <a:p>
            <a:pPr algn="just"/>
            <a:r>
              <a:rPr lang="en-US" sz="2200" dirty="0" smtClean="0"/>
              <a:t>Renewable energy programs are </a:t>
            </a:r>
            <a:r>
              <a:rPr lang="en-US" sz="2200" dirty="0"/>
              <a:t>specially </a:t>
            </a:r>
            <a:r>
              <a:rPr lang="en-US" sz="2200" dirty="0" smtClean="0"/>
              <a:t>designed to </a:t>
            </a:r>
            <a:r>
              <a:rPr lang="en-US" sz="2200" dirty="0"/>
              <a:t>meet the growing</a:t>
            </a:r>
            <a:br>
              <a:rPr lang="en-US" sz="2200" dirty="0"/>
            </a:br>
            <a:r>
              <a:rPr lang="en-US" sz="2200" dirty="0"/>
              <a:t>energy needs in the rural areas for </a:t>
            </a:r>
            <a:r>
              <a:rPr lang="en-US" sz="2200" dirty="0" smtClean="0"/>
              <a:t>promoting decentralized and </a:t>
            </a:r>
            <a:r>
              <a:rPr lang="en-US" sz="2200" dirty="0"/>
              <a:t>hybrid</a:t>
            </a:r>
            <a:br>
              <a:rPr lang="en-US" sz="2200" dirty="0"/>
            </a:br>
            <a:r>
              <a:rPr lang="en-US" sz="2200" dirty="0" smtClean="0"/>
              <a:t>development so as to stem growing migration of </a:t>
            </a:r>
            <a:r>
              <a:rPr lang="en-US" sz="2200" dirty="0"/>
              <a:t>rural </a:t>
            </a:r>
            <a:r>
              <a:rPr lang="en-US" sz="2200" dirty="0" smtClean="0"/>
              <a:t>population to </a:t>
            </a:r>
            <a:r>
              <a:rPr lang="en-US" sz="2200" dirty="0"/>
              <a:t>urban</a:t>
            </a:r>
            <a:br>
              <a:rPr lang="en-US" sz="2200" dirty="0"/>
            </a:br>
            <a:r>
              <a:rPr lang="en-US" sz="2200" dirty="0" smtClean="0"/>
              <a:t>are as in search of better living </a:t>
            </a:r>
            <a:r>
              <a:rPr lang="en-US" sz="2200" dirty="0"/>
              <a:t>conditions </a:t>
            </a:r>
            <a:endParaRPr lang="en-US" sz="2200" dirty="0" smtClean="0"/>
          </a:p>
          <a:p>
            <a:pPr algn="just"/>
            <a:r>
              <a:rPr lang="en-US" sz="2200" dirty="0"/>
              <a:t>It would be </a:t>
            </a:r>
            <a:r>
              <a:rPr lang="en-US" sz="2200" dirty="0" smtClean="0"/>
              <a:t>through this integration of </a:t>
            </a:r>
            <a:r>
              <a:rPr lang="en-US" sz="2200" dirty="0"/>
              <a:t>energy </a:t>
            </a:r>
            <a:r>
              <a:rPr lang="en-US" sz="2200" dirty="0" smtClean="0"/>
              <a:t>conservation efforts </a:t>
            </a:r>
            <a:r>
              <a:rPr lang="en-US" sz="2200" dirty="0"/>
              <a:t>with </a:t>
            </a:r>
            <a:r>
              <a:rPr lang="en-US" sz="2200" dirty="0" smtClean="0"/>
              <a:t>renewable energy programs that any country would </a:t>
            </a:r>
            <a:r>
              <a:rPr lang="en-US" sz="2200" dirty="0"/>
              <a:t>be able to </a:t>
            </a:r>
            <a:r>
              <a:rPr lang="en-US" sz="2200" dirty="0" smtClean="0"/>
              <a:t>achieve a smooth transition </a:t>
            </a:r>
            <a:r>
              <a:rPr lang="en-US" sz="2200" dirty="0"/>
              <a:t>from fossil fuel economy </a:t>
            </a:r>
            <a:r>
              <a:rPr lang="en-US" sz="2200" dirty="0" smtClean="0"/>
              <a:t>to sustainable renewable energy based economy </a:t>
            </a:r>
            <a:r>
              <a:rPr lang="en-US" sz="2200" dirty="0"/>
              <a:t>and bring "Energy for </a:t>
            </a:r>
            <a:r>
              <a:rPr lang="en-US" sz="2200" dirty="0" smtClean="0"/>
              <a:t>all" for reasonable and environmental friendly sustainable development </a:t>
            </a:r>
            <a:r>
              <a:rPr lang="en-US" sz="2200" dirty="0"/>
              <a:t/>
            </a:r>
            <a:br>
              <a:rPr lang="en-US" sz="2200" dirty="0"/>
            </a:br>
            <a:r>
              <a:rPr lang="en-US" sz="2200" dirty="0"/>
              <a:t/>
            </a:r>
            <a:br>
              <a:rPr lang="en-US" sz="2200" dirty="0"/>
            </a:br>
            <a:r>
              <a:rPr lang="en-US" sz="2200" dirty="0"/>
              <a:t/>
            </a:r>
            <a:br>
              <a:rPr lang="en-US" sz="2200" dirty="0"/>
            </a:br>
            <a:r>
              <a:rPr lang="en-US" sz="2200" dirty="0"/>
              <a:t/>
            </a:r>
            <a:br>
              <a:rPr lang="en-US" sz="2200" dirty="0"/>
            </a:br>
            <a:endParaRPr lang="en-US" sz="2200" dirty="0"/>
          </a:p>
        </p:txBody>
      </p:sp>
    </p:spTree>
    <p:extLst>
      <p:ext uri="{BB962C8B-B14F-4D97-AF65-F5344CB8AC3E}">
        <p14:creationId xmlns:p14="http://schemas.microsoft.com/office/powerpoint/2010/main" val="16231371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Biomass</a:t>
            </a:r>
            <a:endParaRPr lang="en-US" dirty="0"/>
          </a:p>
        </p:txBody>
      </p:sp>
      <p:sp>
        <p:nvSpPr>
          <p:cNvPr id="3" name="Content Placeholder 2"/>
          <p:cNvSpPr>
            <a:spLocks noGrp="1"/>
          </p:cNvSpPr>
          <p:nvPr>
            <p:ph idx="1"/>
          </p:nvPr>
        </p:nvSpPr>
        <p:spPr>
          <a:xfrm>
            <a:off x="682625" y="1755775"/>
            <a:ext cx="10515600" cy="4351338"/>
          </a:xfrm>
        </p:spPr>
        <p:txBody>
          <a:bodyPr/>
          <a:lstStyle/>
          <a:p>
            <a:r>
              <a:rPr lang="en-US" b="1" dirty="0"/>
              <a:t>Biomass</a:t>
            </a:r>
            <a:r>
              <a:rPr lang="en-US" dirty="0"/>
              <a:t> is organic material that comes from plants and animals, and it is a renewable source of </a:t>
            </a:r>
            <a:r>
              <a:rPr lang="en-US" b="1" dirty="0" smtClean="0"/>
              <a:t>energy</a:t>
            </a:r>
            <a:endParaRPr lang="en-US" dirty="0"/>
          </a:p>
          <a:p>
            <a:r>
              <a:rPr lang="en-US" b="1" dirty="0" smtClean="0"/>
              <a:t>Biomass</a:t>
            </a:r>
            <a:r>
              <a:rPr lang="en-US" dirty="0"/>
              <a:t> contains </a:t>
            </a:r>
            <a:r>
              <a:rPr lang="en-US" dirty="0" smtClean="0"/>
              <a:t>stored </a:t>
            </a:r>
            <a:r>
              <a:rPr lang="en-US" b="1" dirty="0" smtClean="0"/>
              <a:t>energy</a:t>
            </a:r>
            <a:r>
              <a:rPr lang="en-US" dirty="0"/>
              <a:t> from the </a:t>
            </a:r>
            <a:r>
              <a:rPr lang="en-US" dirty="0" smtClean="0"/>
              <a:t>sun</a:t>
            </a:r>
          </a:p>
          <a:p>
            <a:r>
              <a:rPr lang="en-US" dirty="0" smtClean="0"/>
              <a:t>Plants </a:t>
            </a:r>
            <a:r>
              <a:rPr lang="en-US" dirty="0"/>
              <a:t>absorb the sun's </a:t>
            </a:r>
            <a:r>
              <a:rPr lang="en-US" b="1" dirty="0"/>
              <a:t>energy</a:t>
            </a:r>
            <a:r>
              <a:rPr lang="en-US" dirty="0"/>
              <a:t> in a process called </a:t>
            </a:r>
            <a:r>
              <a:rPr lang="en-US" dirty="0" smtClean="0"/>
              <a:t>photosynthesis</a:t>
            </a:r>
          </a:p>
          <a:p>
            <a:r>
              <a:rPr lang="en-US" dirty="0" smtClean="0"/>
              <a:t>When</a:t>
            </a:r>
            <a:r>
              <a:rPr lang="en-US" dirty="0"/>
              <a:t> </a:t>
            </a:r>
            <a:r>
              <a:rPr lang="en-US" b="1" dirty="0"/>
              <a:t>biomass</a:t>
            </a:r>
            <a:r>
              <a:rPr lang="en-US" dirty="0"/>
              <a:t> is burned, the </a:t>
            </a:r>
            <a:r>
              <a:rPr lang="en-US" dirty="0" smtClean="0"/>
              <a:t>chemical </a:t>
            </a:r>
            <a:r>
              <a:rPr lang="en-US" b="1" dirty="0" smtClean="0"/>
              <a:t>energy</a:t>
            </a:r>
            <a:r>
              <a:rPr lang="en-US" dirty="0"/>
              <a:t> in </a:t>
            </a:r>
            <a:r>
              <a:rPr lang="en-US" b="1" dirty="0"/>
              <a:t>biomass</a:t>
            </a:r>
            <a:r>
              <a:rPr lang="en-US" dirty="0"/>
              <a:t> is released as </a:t>
            </a:r>
            <a:r>
              <a:rPr lang="en-US" dirty="0" smtClean="0"/>
              <a:t>heat </a:t>
            </a:r>
            <a:endParaRPr lang="en-US" dirty="0"/>
          </a:p>
        </p:txBody>
      </p:sp>
      <p:pic>
        <p:nvPicPr>
          <p:cNvPr id="4" name="Picture 3"/>
          <p:cNvPicPr>
            <a:picLocks noChangeAspect="1"/>
          </p:cNvPicPr>
          <p:nvPr/>
        </p:nvPicPr>
        <p:blipFill>
          <a:blip r:embed="rId2"/>
          <a:stretch>
            <a:fillRect/>
          </a:stretch>
        </p:blipFill>
        <p:spPr>
          <a:xfrm>
            <a:off x="5223163" y="4239491"/>
            <a:ext cx="2313709" cy="2119745"/>
          </a:xfrm>
          <a:prstGeom prst="rect">
            <a:avLst/>
          </a:prstGeom>
        </p:spPr>
      </p:pic>
    </p:spTree>
    <p:extLst>
      <p:ext uri="{BB962C8B-B14F-4D97-AF65-F5344CB8AC3E}">
        <p14:creationId xmlns:p14="http://schemas.microsoft.com/office/powerpoint/2010/main" val="16079935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1228</TotalTime>
  <Words>13239</Words>
  <Application>Microsoft Office PowerPoint</Application>
  <PresentationFormat>Widescreen</PresentationFormat>
  <Paragraphs>1158</Paragraphs>
  <Slides>572</Slides>
  <Notes>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572</vt:i4>
      </vt:variant>
    </vt:vector>
  </HeadingPairs>
  <TitlesOfParts>
    <vt:vector size="579" baseType="lpstr">
      <vt:lpstr>Arial</vt:lpstr>
      <vt:lpstr>Calibri</vt:lpstr>
      <vt:lpstr>Calibri Light</vt:lpstr>
      <vt:lpstr>Cambria Math</vt:lpstr>
      <vt:lpstr>Times New Roman</vt:lpstr>
      <vt:lpstr>Office Theme</vt:lpstr>
      <vt:lpstr>Custom Design</vt:lpstr>
      <vt:lpstr>Power System Planning</vt:lpstr>
      <vt:lpstr>         Course Evaluation </vt:lpstr>
      <vt:lpstr>         Text Book</vt:lpstr>
      <vt:lpstr>        Lecture Contents</vt:lpstr>
      <vt:lpstr>        Introduction</vt:lpstr>
      <vt:lpstr>        Distribution System Planning</vt:lpstr>
      <vt:lpstr>PowerPoint Presentation</vt:lpstr>
      <vt:lpstr>        Load Factor</vt:lpstr>
      <vt:lpstr>PowerPoint Presentation</vt:lpstr>
      <vt:lpstr>PowerPoint Presentation</vt:lpstr>
      <vt:lpstr>         Reference- Text Book</vt:lpstr>
      <vt:lpstr>         TEXT BOOK</vt:lpstr>
      <vt:lpstr>        Factors Affecting System Planning</vt:lpstr>
      <vt:lpstr>         Load Forecasting</vt:lpstr>
      <vt:lpstr>PowerPoint Presentation</vt:lpstr>
      <vt:lpstr>           TEXT BOOK</vt:lpstr>
      <vt:lpstr>          Substation Expansion</vt:lpstr>
      <vt:lpstr>         Substation Site Selection</vt:lpstr>
      <vt:lpstr>PowerPoint Presentation</vt:lpstr>
      <vt:lpstr>PowerPoint Presentation</vt:lpstr>
      <vt:lpstr>        Factors Affecting cost</vt:lpstr>
      <vt:lpstr>        Distribution system planning- Technical     aspects</vt:lpstr>
      <vt:lpstr>         Basic Design Criteria</vt:lpstr>
      <vt:lpstr>PowerPoint Presentation</vt:lpstr>
      <vt:lpstr>PowerPoint Presentation</vt:lpstr>
      <vt:lpstr>        Ring Main Unit</vt:lpstr>
      <vt:lpstr>PowerPoint Presentation</vt:lpstr>
      <vt:lpstr>        Types of Distribution Networks</vt:lpstr>
      <vt:lpstr>PowerPoint Presentation</vt:lpstr>
      <vt:lpstr>        Double-end fed with an NO Point </vt:lpstr>
      <vt:lpstr>          Double-end fed with an NO point</vt:lpstr>
      <vt:lpstr>        </vt:lpstr>
      <vt:lpstr>         Ringed Network Arrangement</vt:lpstr>
      <vt:lpstr>PowerPoint Presentation</vt:lpstr>
      <vt:lpstr>        Closed Ring Operation</vt:lpstr>
      <vt:lpstr>PowerPoint Presentation</vt:lpstr>
      <vt:lpstr>PowerPoint Presentation</vt:lpstr>
      <vt:lpstr>         Basic Understanding</vt:lpstr>
      <vt:lpstr>PowerPoint Presentation</vt:lpstr>
      <vt:lpstr>PowerPoint Presentation</vt:lpstr>
      <vt:lpstr>        Tariff Calculation </vt:lpstr>
      <vt:lpstr>PowerPoint Presentation</vt:lpstr>
      <vt:lpstr>Power System Planning</vt:lpstr>
      <vt:lpstr>         Lecture Contents</vt:lpstr>
      <vt:lpstr>         Diversity Factor</vt:lpstr>
      <vt:lpstr>PowerPoint Presentation</vt:lpstr>
      <vt:lpstr>PowerPoint Presentation</vt:lpstr>
      <vt:lpstr>PowerPoint Presentation</vt:lpstr>
      <vt:lpstr>Tariffs</vt:lpstr>
      <vt:lpstr>PowerPoint Presentation</vt:lpstr>
      <vt:lpstr>Problems…..</vt:lpstr>
      <vt:lpstr>Load Forecasting</vt:lpstr>
      <vt:lpstr>PowerPoint Presentation</vt:lpstr>
      <vt:lpstr>Definition of reserves</vt:lpstr>
      <vt:lpstr>PowerPoint Presentation</vt:lpstr>
      <vt:lpstr>Structure of Power systems</vt:lpstr>
      <vt:lpstr>PowerPoint Presentation</vt:lpstr>
      <vt:lpstr>PowerPoint Presentation</vt:lpstr>
      <vt:lpstr>PowerPoint Presentation</vt:lpstr>
      <vt:lpstr>PowerPoint Presentation</vt:lpstr>
      <vt:lpstr>Conventional Sources of Electric Energy</vt:lpstr>
      <vt:lpstr>Thermal Power Stations</vt:lpstr>
      <vt:lpstr>PowerPoint Presentation</vt:lpstr>
      <vt:lpstr>PowerPoint Presentation</vt:lpstr>
      <vt:lpstr>PowerPoint Presentation</vt:lpstr>
      <vt:lpstr>Rankine Cycle</vt:lpstr>
      <vt:lpstr>PowerPoint Presentation</vt:lpstr>
      <vt:lpstr>PowerPoint Presentation</vt:lpstr>
      <vt:lpstr>PowerPoint Presentation</vt:lpstr>
      <vt:lpstr>PowerPoint Presentation</vt:lpstr>
      <vt:lpstr>Hydro electric power generation</vt:lpstr>
      <vt:lpstr>PowerPoint Presentation</vt:lpstr>
      <vt:lpstr>PowerPoint Presentation</vt:lpstr>
      <vt:lpstr>PowerPoint Presentation</vt:lpstr>
      <vt:lpstr>PowerPoint Presentation</vt:lpstr>
      <vt:lpstr>Problem -3</vt:lpstr>
      <vt:lpstr>Power System Planning</vt:lpstr>
      <vt:lpstr>Lecture contents</vt:lpstr>
      <vt:lpstr>Renewable Energy Sources</vt:lpstr>
      <vt:lpstr>Wind Power</vt:lpstr>
      <vt:lpstr>PowerPoint Presentation</vt:lpstr>
      <vt:lpstr>PowerPoint Presentation</vt:lpstr>
      <vt:lpstr>PowerPoint Presentation</vt:lpstr>
      <vt:lpstr>Solar Thermal Energy</vt:lpstr>
      <vt:lpstr>PowerPoint Presentation</vt:lpstr>
      <vt:lpstr>High temperature collectors</vt:lpstr>
      <vt:lpstr>PowerPoint Presentation</vt:lpstr>
      <vt:lpstr>Part of the 354 MW SEGS solar complex in northern San Bernardino County, California</vt:lpstr>
      <vt:lpstr>PowerPoint Presentation</vt:lpstr>
      <vt:lpstr>PowerPoint Presentation</vt:lpstr>
      <vt:lpstr>Solar Energy</vt:lpstr>
      <vt:lpstr>Wave Energy</vt:lpstr>
      <vt:lpstr>Wave Energy Phenomena</vt:lpstr>
      <vt:lpstr>Physical phenomena</vt:lpstr>
      <vt:lpstr>PowerPoint Presentation</vt:lpstr>
      <vt:lpstr>PowerPoint Presentation</vt:lpstr>
      <vt:lpstr>PowerPoint Presentation</vt:lpstr>
      <vt:lpstr>Biofuels</vt:lpstr>
      <vt:lpstr>Biomass</vt:lpstr>
      <vt:lpstr>Biomass</vt:lpstr>
      <vt:lpstr>PowerPoint Presentation</vt:lpstr>
      <vt:lpstr>Parameters effecting Biofuels for energy generation</vt:lpstr>
      <vt:lpstr>Electricity Generation Plant</vt:lpstr>
      <vt:lpstr>Energy Storage</vt:lpstr>
      <vt:lpstr>PowerPoint Presentation</vt:lpstr>
      <vt:lpstr>Super conductor</vt:lpstr>
      <vt:lpstr>PowerPoint Presentation</vt:lpstr>
      <vt:lpstr>PowerPoint Presentation</vt:lpstr>
      <vt:lpstr>Fuel Cells</vt:lpstr>
      <vt:lpstr>Hydrogen Energy System</vt:lpstr>
      <vt:lpstr>System configuration</vt:lpstr>
      <vt:lpstr>PowerPoint Presentation</vt:lpstr>
      <vt:lpstr>PowerPoint Presentation</vt:lpstr>
      <vt:lpstr>PowerPoint Presentation</vt:lpstr>
      <vt:lpstr>Fuel Cell</vt:lpstr>
      <vt:lpstr>PowerPoint Presentation</vt:lpstr>
      <vt:lpstr>Next Lecture</vt:lpstr>
      <vt:lpstr>Power System Planning</vt:lpstr>
      <vt:lpstr>       Lecture contents</vt:lpstr>
      <vt:lpstr>      Connected Load</vt:lpstr>
      <vt:lpstr>      Utilization Factor</vt:lpstr>
      <vt:lpstr>     Capacity Factor</vt:lpstr>
      <vt:lpstr>PowerPoint Presentation</vt:lpstr>
      <vt:lpstr>      Plant Factor/ Capacity Factor</vt:lpstr>
      <vt:lpstr>PowerPoint Presentation</vt:lpstr>
      <vt:lpstr>PowerPoint Presentation</vt:lpstr>
      <vt:lpstr>PowerPoint Presentation</vt:lpstr>
      <vt:lpstr>     Coincident Demand</vt:lpstr>
      <vt:lpstr>PowerPoint Presentation</vt:lpstr>
      <vt:lpstr>PowerPoint Presentation</vt:lpstr>
      <vt:lpstr>      Non coincident Demand</vt:lpstr>
      <vt:lpstr>     Solution</vt:lpstr>
      <vt:lpstr>     Problem</vt:lpstr>
      <vt:lpstr>PowerPoint Presentation</vt:lpstr>
      <vt:lpstr>      Solution</vt:lpstr>
      <vt:lpstr>PowerPoint Presentation</vt:lpstr>
      <vt:lpstr>PowerPoint Presentation</vt:lpstr>
      <vt:lpstr>      Problem</vt:lpstr>
      <vt:lpstr>     Fig. 2.7</vt:lpstr>
      <vt:lpstr>     LD-Load Diversity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Relation between Load and Loss factor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Why these calculations are important</vt:lpstr>
      <vt:lpstr>      Example</vt:lpstr>
      <vt:lpstr>PowerPoint Presentation</vt:lpstr>
      <vt:lpstr>PowerPoint Presentation</vt:lpstr>
      <vt:lpstr>PowerPoint Presentation</vt:lpstr>
      <vt:lpstr>      Example</vt:lpstr>
      <vt:lpstr>       Solution</vt:lpstr>
      <vt:lpstr>PowerPoint Presentation</vt:lpstr>
      <vt:lpstr>     Example</vt:lpstr>
      <vt:lpstr>     Solution</vt:lpstr>
      <vt:lpstr>PowerPoint Presentation</vt:lpstr>
      <vt:lpstr>PowerPoint Presentation</vt:lpstr>
      <vt:lpstr>     EXAMPLE</vt:lpstr>
      <vt:lpstr>PowerPoint Presentation</vt:lpstr>
      <vt:lpstr>     Example</vt:lpstr>
      <vt:lpstr>PowerPoint Presentation</vt:lpstr>
      <vt:lpstr>PowerPoint Presentation</vt:lpstr>
      <vt:lpstr>PowerPoint Presentation</vt:lpstr>
      <vt:lpstr>PowerPoint Presentation</vt:lpstr>
      <vt:lpstr>PowerPoint Presentation</vt:lpstr>
      <vt:lpstr>Power System Planning</vt:lpstr>
      <vt:lpstr>Contents</vt:lpstr>
      <vt:lpstr>Maximum Diversified Load</vt:lpstr>
      <vt:lpstr>PowerPoint Presentation</vt:lpstr>
      <vt:lpstr>PowerPoint Presentation</vt:lpstr>
      <vt:lpstr>Example</vt:lpstr>
      <vt:lpstr>PowerPoint Presentation</vt:lpstr>
      <vt:lpstr>PowerPoint Presentation</vt:lpstr>
      <vt:lpstr>PowerPoint Presentation</vt:lpstr>
      <vt:lpstr>Solution</vt:lpstr>
      <vt:lpstr>PowerPoint Presentation</vt:lpstr>
      <vt:lpstr>PowerPoint Presentation</vt:lpstr>
      <vt:lpstr>PowerPoint Presentation</vt:lpstr>
      <vt:lpstr>PowerPoint Presentation</vt:lpstr>
      <vt:lpstr>Load Forecasting (1)</vt:lpstr>
      <vt:lpstr>PowerPoint Presentation</vt:lpstr>
      <vt:lpstr>Forecast by Historical Trends (2)</vt:lpstr>
      <vt:lpstr>Forecast by  location (3)</vt:lpstr>
      <vt:lpstr>PowerPoint Presentation</vt:lpstr>
      <vt:lpstr>PowerPoint Presentation</vt:lpstr>
      <vt:lpstr>PowerPoint Presentation</vt:lpstr>
      <vt:lpstr>PowerPoint Presentation</vt:lpstr>
      <vt:lpstr>PowerPoint Presentation</vt:lpstr>
      <vt:lpstr>BOX-JENKINS METHOD</vt:lpstr>
      <vt:lpstr>PowerPoint Presentation</vt:lpstr>
      <vt:lpstr>Small Area load forecasting</vt:lpstr>
      <vt:lpstr>Gompertz Curve</vt:lpstr>
      <vt:lpstr>PowerPoint Presentation</vt:lpstr>
      <vt:lpstr>Spatial Load Forecasting</vt:lpstr>
      <vt:lpstr>Load Management</vt:lpstr>
      <vt:lpstr>PowerPoint Presentation</vt:lpstr>
      <vt:lpstr>PowerPoint Presentation</vt:lpstr>
      <vt:lpstr>PowerPoint Presentation</vt:lpstr>
      <vt:lpstr>PowerPoint Presentation</vt:lpstr>
      <vt:lpstr>Fuel cost Adjustment</vt:lpstr>
      <vt:lpstr>PowerPoint Presentation</vt:lpstr>
      <vt:lpstr>PowerPoint Presentation</vt:lpstr>
      <vt:lpstr>Solution</vt:lpstr>
      <vt:lpstr>PowerPoint Presentation</vt:lpstr>
      <vt:lpstr>PowerPoint Presentation</vt:lpstr>
      <vt:lpstr>PowerPoint Presentation</vt:lpstr>
      <vt:lpstr>PowerPoint Presentation</vt:lpstr>
      <vt:lpstr>PowerPoint Presentation</vt:lpstr>
      <vt:lpstr>PowerPoint Presentation</vt:lpstr>
      <vt:lpstr>Power System Planning</vt:lpstr>
      <vt:lpstr>Contents</vt:lpstr>
      <vt:lpstr>Types of Transformers</vt:lpstr>
      <vt:lpstr>PowerPoint Presentation</vt:lpstr>
      <vt:lpstr>Over head system Distribution transformer</vt:lpstr>
      <vt:lpstr>PowerPoint Presentation</vt:lpstr>
      <vt:lpstr>PowerPoint Presentation</vt:lpstr>
      <vt:lpstr>PowerPoint Presentation</vt:lpstr>
      <vt:lpstr>PowerPoint Presentation</vt:lpstr>
      <vt:lpstr>PowerPoint Presentation</vt:lpstr>
      <vt:lpstr>Pad mounted distribution transformer (Specs)</vt:lpstr>
      <vt:lpstr>Transformer Temperatures</vt:lpstr>
      <vt:lpstr>PowerPoint Presentation</vt:lpstr>
      <vt:lpstr>Protection equipment</vt:lpstr>
      <vt:lpstr>Bayonet fuse</vt:lpstr>
      <vt:lpstr>PowerPoint Presentation</vt:lpstr>
      <vt:lpstr>PowerPoint Presentation</vt:lpstr>
      <vt:lpstr>PowerPoint Presentation</vt:lpstr>
      <vt:lpstr>PowerPoint Presentation</vt:lpstr>
      <vt:lpstr>Voltage  Regulation </vt:lpstr>
      <vt:lpstr>Regulation</vt:lpstr>
      <vt:lpstr>Calculation</vt:lpstr>
      <vt:lpstr>Example</vt:lpstr>
      <vt:lpstr>Example 2</vt:lpstr>
      <vt:lpstr>PowerPoint Presentation</vt:lpstr>
      <vt:lpstr>Transformer Efficiency</vt:lpstr>
      <vt:lpstr>PowerPoint Presentation</vt:lpstr>
      <vt:lpstr>PowerPoint Presentation</vt:lpstr>
      <vt:lpstr>PowerPoint Presentation</vt:lpstr>
      <vt:lpstr>Problem</vt:lpstr>
      <vt:lpstr>PowerPoint Presentation</vt:lpstr>
      <vt:lpstr>Solution</vt:lpstr>
      <vt:lpstr>PowerPoint Presentation</vt:lpstr>
      <vt:lpstr>PowerPoint Presentation</vt:lpstr>
      <vt:lpstr>Equivalent circuit of transformer</vt:lpstr>
      <vt:lpstr>PowerPoint Presentation</vt:lpstr>
      <vt:lpstr>PowerPoint Presentation</vt:lpstr>
      <vt:lpstr>PowerPoint Presentation</vt:lpstr>
      <vt:lpstr>PowerPoint Presentation</vt:lpstr>
      <vt:lpstr>Single phase transformer Connections</vt:lpstr>
      <vt:lpstr>Single Phase Transformer Paralleling</vt:lpstr>
      <vt:lpstr>PowerPoint Presentation</vt:lpstr>
      <vt:lpstr>PowerPoint Presentation</vt:lpstr>
      <vt:lpstr>Auto Transformer</vt:lpstr>
      <vt:lpstr>PowerPoint Presentation</vt:lpstr>
      <vt:lpstr>PowerPoint Presentation</vt:lpstr>
      <vt:lpstr>PowerPoint Presentation</vt:lpstr>
      <vt:lpstr>PowerPoint Presentation</vt:lpstr>
      <vt:lpstr>Next Lecture</vt:lpstr>
      <vt:lpstr>Power System Planning</vt:lpstr>
      <vt:lpstr>Contents</vt:lpstr>
      <vt:lpstr>Introduction (Chap-4)</vt:lpstr>
      <vt:lpstr>Sub transmission</vt:lpstr>
      <vt:lpstr>PowerPoint Presentation</vt:lpstr>
      <vt:lpstr>Distribution substations</vt:lpstr>
      <vt:lpstr>Design aspects</vt:lpstr>
      <vt:lpstr>PowerPoint Presentation</vt:lpstr>
      <vt:lpstr>PowerPoint Presentation</vt:lpstr>
      <vt:lpstr>PowerPoint Presentation</vt:lpstr>
      <vt:lpstr>Substation cost</vt:lpstr>
      <vt:lpstr>PowerPoint Presentation</vt:lpstr>
      <vt:lpstr>Example</vt:lpstr>
      <vt:lpstr>PowerPoint Presentation</vt:lpstr>
      <vt:lpstr>Substation Bus schemes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Breaker and Half scheme</vt:lpstr>
      <vt:lpstr>PowerPoint Presentation</vt:lpstr>
      <vt:lpstr>PowerPoint Presentation</vt:lpstr>
      <vt:lpstr>Substation components</vt:lpstr>
      <vt:lpstr>Substation location</vt:lpstr>
      <vt:lpstr>PowerPoint Presentation</vt:lpstr>
      <vt:lpstr>Rating of Distribution substation</vt:lpstr>
      <vt:lpstr>Analysis of Substation </vt:lpstr>
      <vt:lpstr>PowerPoint Presentation</vt:lpstr>
      <vt:lpstr>PowerPoint Presentation</vt:lpstr>
      <vt:lpstr>K- constant for copper conductor, with load power factor 0.9</vt:lpstr>
      <vt:lpstr> </vt:lpstr>
      <vt:lpstr>PowerPoint Presentation</vt:lpstr>
      <vt:lpstr>PowerPoint Presentation</vt:lpstr>
      <vt:lpstr>PowerPoint Presentation</vt:lpstr>
      <vt:lpstr>PowerPoint Presentation</vt:lpstr>
      <vt:lpstr>PowerPoint Presentation</vt:lpstr>
      <vt:lpstr>Comparison of the Four and Six feeder Patterns</vt:lpstr>
      <vt:lpstr>PowerPoint Presentation</vt:lpstr>
      <vt:lpstr>PowerPoint Presentation</vt:lpstr>
      <vt:lpstr>PowerPoint Presentation</vt:lpstr>
      <vt:lpstr>For Thermally Limited feeders</vt:lpstr>
      <vt:lpstr>PowerPoint Presentation</vt:lpstr>
      <vt:lpstr>For voltage drop limited feeder circuits</vt:lpstr>
      <vt:lpstr>PowerPoint Presentation</vt:lpstr>
      <vt:lpstr>Derivation of K Constant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vt:lpstr>
      <vt:lpstr>PowerPoint Presentation</vt:lpstr>
      <vt:lpstr>Example</vt:lpstr>
      <vt:lpstr>PowerPoint Presentation</vt:lpstr>
      <vt:lpstr>PowerPoint Presentation</vt:lpstr>
      <vt:lpstr>PowerPoint Presentation</vt:lpstr>
      <vt:lpstr>PowerPoint Presentation</vt:lpstr>
      <vt:lpstr>PowerPoint Presentation</vt:lpstr>
      <vt:lpstr>PowerPoint Presentation</vt:lpstr>
      <vt:lpstr>Percent voltage drop formula interpretation</vt:lpstr>
      <vt:lpstr>PowerPoint Presentation</vt:lpstr>
      <vt:lpstr>PowerPoint Presentation</vt:lpstr>
      <vt:lpstr>PowerPoint Presentation</vt:lpstr>
      <vt:lpstr>Example</vt:lpstr>
      <vt:lpstr>Solution</vt:lpstr>
      <vt:lpstr>PowerPoint Presentation</vt:lpstr>
      <vt:lpstr>PowerPoint Presentation</vt:lpstr>
      <vt:lpstr>PowerPoint Presentation</vt:lpstr>
      <vt:lpstr>PowerPoint Presentation</vt:lpstr>
      <vt:lpstr>Next Lecture</vt:lpstr>
      <vt:lpstr>Power System Planning</vt:lpstr>
      <vt:lpstr>Lecture Contents</vt:lpstr>
      <vt:lpstr>Example</vt:lpstr>
      <vt:lpstr>PowerPoint Presentation</vt:lpstr>
      <vt:lpstr>PowerPoint Presentation</vt:lpstr>
      <vt:lpstr>PowerPoint Presentation</vt:lpstr>
      <vt:lpstr>SCADA</vt:lpstr>
      <vt:lpstr>PowerPoint Presentation</vt:lpstr>
      <vt:lpstr>Feeder control using SCADA</vt:lpstr>
      <vt:lpstr>PowerPoint Presentation</vt:lpstr>
      <vt:lpstr>PowerPoint Presentation</vt:lpstr>
      <vt:lpstr>PowerPoint Presentation</vt:lpstr>
      <vt:lpstr>Advantages of SCADA</vt:lpstr>
      <vt:lpstr>PowerPoint Presentation</vt:lpstr>
      <vt:lpstr>PowerPoint Presentation</vt:lpstr>
      <vt:lpstr>PowerPoint Presentation</vt:lpstr>
      <vt:lpstr>PowerPoint Presentation</vt:lpstr>
      <vt:lpstr>PowerPoint Presentation</vt:lpstr>
      <vt:lpstr>PowerPoint Presentation</vt:lpstr>
      <vt:lpstr>Advanced SCADA concepts</vt:lpstr>
      <vt:lpstr>PowerPoint Presentation</vt:lpstr>
      <vt:lpstr>PowerPoint Presentation</vt:lpstr>
      <vt:lpstr>PowerPoint Presentation</vt:lpstr>
      <vt:lpstr>PowerPoint Presentation</vt:lpstr>
      <vt:lpstr>PowerPoint Presentation</vt:lpstr>
      <vt:lpstr>Planner’s considerations</vt:lpstr>
      <vt:lpstr>Developments in Integrated substation Automation</vt:lpstr>
      <vt:lpstr>PowerPoint Presentation</vt:lpstr>
      <vt:lpstr>IED (Intelligent Electronic Devices)</vt:lpstr>
      <vt:lpstr>PowerPoint Presentation</vt:lpstr>
      <vt:lpstr>Substation Grounding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Substation Grounding</vt:lpstr>
      <vt:lpstr>PowerPoint Presentation</vt:lpstr>
      <vt:lpstr>PowerPoint Presentation</vt:lpstr>
      <vt:lpstr>PowerPoint Presentation</vt:lpstr>
      <vt:lpstr>PowerPoint Presentation</vt:lpstr>
      <vt:lpstr>PowerPoint Presentation</vt:lpstr>
      <vt:lpstr>Earthing Poles</vt:lpstr>
      <vt:lpstr>PowerPoint Presentation</vt:lpstr>
      <vt:lpstr>Lightning Protection</vt:lpstr>
      <vt:lpstr>PowerPoint Presentation</vt:lpstr>
      <vt:lpstr>Pad Mounted Transformers</vt:lpstr>
      <vt:lpstr>PowerPoint Presentation</vt:lpstr>
      <vt:lpstr>Pole Mounted Transformers</vt:lpstr>
      <vt:lpstr>PowerPoint Presentation</vt:lpstr>
      <vt:lpstr>PowerPoint Presentation</vt:lpstr>
      <vt:lpstr>PowerPoint Presentation</vt:lpstr>
      <vt:lpstr>PowerPoint Presentation</vt:lpstr>
      <vt:lpstr>Special topic of grounding Resistance Testing</vt:lpstr>
      <vt:lpstr>NEXT LECTURE</vt:lpstr>
      <vt:lpstr>Power system Planning</vt:lpstr>
      <vt:lpstr>Lecture contents</vt:lpstr>
      <vt:lpstr>3-phase Balanced primary lines</vt:lpstr>
      <vt:lpstr>PowerPoint Presentation</vt:lpstr>
      <vt:lpstr>Non 3-phase Primary lines</vt:lpstr>
      <vt:lpstr>Neutral, Ground and Earth</vt:lpstr>
      <vt:lpstr>PowerPoint Presentation</vt:lpstr>
      <vt:lpstr>PowerPoint Presentation</vt:lpstr>
      <vt:lpstr>PowerPoint Presentation</vt:lpstr>
      <vt:lpstr>Single phase, two wire laterals with ungrounded neutral</vt:lpstr>
      <vt:lpstr>PowerPoint Presentation</vt:lpstr>
      <vt:lpstr>PowerPoint Presentation</vt:lpstr>
      <vt:lpstr>PowerPoint Presentation</vt:lpstr>
      <vt:lpstr>PowerPoint Presentation</vt:lpstr>
      <vt:lpstr>Single Phase Two wire Uni grounded Laterals</vt:lpstr>
      <vt:lpstr>PowerPoint Presentation</vt:lpstr>
      <vt:lpstr>PowerPoint Presentation</vt:lpstr>
      <vt:lpstr>PowerPoint Presentation</vt:lpstr>
      <vt:lpstr>PowerPoint Presentation</vt:lpstr>
      <vt:lpstr>PowerPoint Presentation</vt:lpstr>
      <vt:lpstr>Single Phase Two wire Laterals with Multigrounded Common neutrals</vt:lpstr>
      <vt:lpstr>PowerPoint Presentation</vt:lpstr>
      <vt:lpstr>PowerPoint Presentation</vt:lpstr>
      <vt:lpstr>PowerPoint Presentation</vt:lpstr>
      <vt:lpstr>Two Phase Plus Neutral (Open Wye) Laterals</vt:lpstr>
      <vt:lpstr>PowerPoint Presentation</vt:lpstr>
      <vt:lpstr>Two phase Plus Neutral (Open Wye) Laterals</vt:lpstr>
      <vt:lpstr>PowerPoint Presentation</vt:lpstr>
      <vt:lpstr>PowerPoint Presentation</vt:lpstr>
      <vt:lpstr>PowerPoint Presentation</vt:lpstr>
      <vt:lpstr>PowerPoint Presentation</vt:lpstr>
      <vt:lpstr>Next Lecture</vt:lpstr>
      <vt:lpstr>Power System Planning </vt:lpstr>
      <vt:lpstr>Lecture contents</vt:lpstr>
      <vt:lpstr>Problem</vt:lpstr>
      <vt:lpstr>Solution </vt:lpstr>
      <vt:lpstr>PowerPoint Presentation</vt:lpstr>
      <vt:lpstr>PowerPoint Presentation</vt:lpstr>
      <vt:lpstr>PowerPoint Presentation</vt:lpstr>
      <vt:lpstr>Problem</vt:lpstr>
      <vt:lpstr>PowerPoint Presentation</vt:lpstr>
      <vt:lpstr>Four Wire Multi grounded Common Neutral Distribution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Method of Analyzing Distribution Cost</vt:lpstr>
      <vt:lpstr>PowerPoint Presentation</vt:lpstr>
      <vt:lpstr>PowerPoint Presentation</vt:lpstr>
      <vt:lpstr>PowerPoint Presentation</vt:lpstr>
      <vt:lpstr>Annual Equivalent Demand cost</vt:lpstr>
      <vt:lpstr>PowerPoint Presentation</vt:lpstr>
      <vt:lpstr>Levelized Annual Cost</vt:lpstr>
      <vt:lpstr>PowerPoint Presentation</vt:lpstr>
      <vt:lpstr>PowerPoint Presentation</vt:lpstr>
      <vt:lpstr>Next Lecture</vt:lpstr>
      <vt:lpstr>Power System Planning</vt:lpstr>
      <vt:lpstr>Lecture contents</vt:lpstr>
      <vt:lpstr>Definitions</vt:lpstr>
      <vt:lpstr>Power capacitors</vt:lpstr>
      <vt:lpstr>Series and Shunt capacitors</vt:lpstr>
      <vt:lpstr>Shunt Capacitors</vt:lpstr>
      <vt:lpstr>PowerPoint Presentation</vt:lpstr>
      <vt:lpstr>PowerPoint Presentation</vt:lpstr>
      <vt:lpstr>Overcompensation</vt:lpstr>
      <vt:lpstr>PowerPoint Presentation</vt:lpstr>
      <vt:lpstr>PowerPoint Presentation</vt:lpstr>
      <vt:lpstr>PowerPoint Presentation</vt:lpstr>
      <vt:lpstr>Shunt Capacitors</vt:lpstr>
      <vt:lpstr>PowerPoint Presentation</vt:lpstr>
      <vt:lpstr>PowerPoint Presentation</vt:lpstr>
      <vt:lpstr>PowerPoint Presentation</vt:lpstr>
      <vt:lpstr>Power Factor correction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computerized method to determine p.f</vt:lpstr>
      <vt:lpstr>PowerPoint Presentation</vt:lpstr>
      <vt:lpstr>Application of Capacitors</vt:lpstr>
      <vt:lpstr>PowerPoint Presentation</vt:lpstr>
      <vt:lpstr>Example 2</vt:lpstr>
      <vt:lpstr>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Lecture</vt:lpstr>
      <vt:lpstr>Power System Planning</vt:lpstr>
      <vt:lpstr>Lecture contents</vt:lpstr>
      <vt:lpstr>Daily Reactive Power Demand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Economic Justification of Capacitors</vt:lpstr>
      <vt:lpstr>PowerPoint Presentation</vt:lpstr>
      <vt:lpstr>PowerPoint Presentation</vt:lpstr>
      <vt:lpstr>Benefits related to released generation capacity</vt:lpstr>
      <vt:lpstr>PowerPoint Presentation</vt:lpstr>
      <vt:lpstr>Benefits due to released transmission energy</vt:lpstr>
      <vt:lpstr>PowerPoint Presentation</vt:lpstr>
      <vt:lpstr>Benefits due to released distribution substation capacity</vt:lpstr>
      <vt:lpstr>PowerPoint Presentation</vt:lpstr>
      <vt:lpstr>Benefits due to reduced energy losses</vt:lpstr>
      <vt:lpstr>PowerPoint Presentation</vt:lpstr>
      <vt:lpstr>Benefits due to reduced voltage drop     </vt:lpstr>
      <vt:lpstr>PowerPoint Presentation</vt:lpstr>
      <vt:lpstr>PowerPoint Presentation</vt:lpstr>
      <vt:lpstr>Benefits due to released feeder capacity</vt:lpstr>
      <vt:lpstr>Ferroresonance</vt:lpstr>
      <vt:lpstr>PowerPoint Presentation</vt:lpstr>
      <vt:lpstr>PowerPoint Presentation</vt:lpstr>
      <vt:lpstr>PowerPoint Presentation</vt:lpstr>
      <vt:lpstr>PowerPoint Presentation</vt:lpstr>
      <vt:lpstr>PowerPoint Presentation</vt:lpstr>
      <vt:lpstr>PowerPoint Presentation</vt:lpstr>
      <vt:lpstr>Few Factors to avoid Ferroresonance</vt:lpstr>
      <vt:lpstr>PowerPoint Presentation</vt:lpstr>
      <vt:lpstr>PowerPoint Presentation</vt:lpstr>
      <vt:lpstr>PowerPoint Presentation</vt:lpstr>
      <vt:lpstr>PowerPoint Presentation</vt:lpstr>
      <vt:lpstr>Next lecture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System Planning</dc:title>
  <dc:creator>kamran</dc:creator>
  <cp:lastModifiedBy>Muhammad Amaar</cp:lastModifiedBy>
  <cp:revision>78</cp:revision>
  <dcterms:created xsi:type="dcterms:W3CDTF">2017-12-28T08:30:12Z</dcterms:created>
  <dcterms:modified xsi:type="dcterms:W3CDTF">2019-01-01T19:15:37Z</dcterms:modified>
</cp:coreProperties>
</file>